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notesMasterIdLst>
    <p:notesMasterId r:id="rId25"/>
  </p:notesMasterIdLst>
  <p:sldIdLst>
    <p:sldId id="1832" r:id="rId3"/>
    <p:sldId id="1845" r:id="rId4"/>
    <p:sldId id="289" r:id="rId5"/>
    <p:sldId id="264" r:id="rId6"/>
    <p:sldId id="1842" r:id="rId7"/>
    <p:sldId id="274" r:id="rId8"/>
    <p:sldId id="276" r:id="rId9"/>
    <p:sldId id="280" r:id="rId10"/>
    <p:sldId id="300" r:id="rId11"/>
    <p:sldId id="303" r:id="rId12"/>
    <p:sldId id="307" r:id="rId13"/>
    <p:sldId id="315" r:id="rId14"/>
    <p:sldId id="314" r:id="rId15"/>
    <p:sldId id="319" r:id="rId16"/>
    <p:sldId id="323" r:id="rId17"/>
    <p:sldId id="326" r:id="rId18"/>
    <p:sldId id="328" r:id="rId19"/>
    <p:sldId id="333" r:id="rId20"/>
    <p:sldId id="338" r:id="rId21"/>
    <p:sldId id="342" r:id="rId22"/>
    <p:sldId id="348" r:id="rId23"/>
    <p:sldId id="35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4658"/>
  </p:normalViewPr>
  <p:slideViewPr>
    <p:cSldViewPr snapToGrid="0">
      <p:cViewPr varScale="1">
        <p:scale>
          <a:sx n="100" d="100"/>
          <a:sy n="100" d="100"/>
        </p:scale>
        <p:origin x="18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A141D-A1AF-4AC7-97AC-960D46B430BD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03678-CA90-4D0B-A53E-1625D28FDB6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1168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E1EEF8-CE46-9040-9E26-64B86715AE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9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D28D-F895-5183-F676-F39F902C1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8C900-A463-1B8E-F6A1-E7DFAD97B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00CF5-224E-ACFF-4E68-0132D5EAD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55800-F88A-1FA6-4298-93E7AB6F1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A7E09-ECAB-428B-6AA3-E7A6E96A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7836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28A0E-E165-9F3E-A6C3-08D8143EE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02164-0E81-35C6-4089-F98E52838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38A42-8754-B256-66FE-D0BE91BA0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47DDA-F7AB-882F-2752-56D46396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9FF1E-A8D1-7033-1C98-90E6ECADD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5225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FFD9-B852-D5BF-88A6-DAEEC72DE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01DC9-696E-81B8-6A64-BB857A206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C7C2A-B69F-7B3B-A555-3D83EFB3C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D1A93-FDFE-DC94-913E-5CF6D6BD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81837-4F61-8413-261D-EC39DDA99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85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823D3-3676-EA90-649A-32787414D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98389-1D57-E1D6-9B47-1AED958A17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B15A8-AAE1-151F-10E9-9EFB294A41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C59E6-B93A-25DB-F53E-A8F47E7C1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343EE-021C-9D9D-D6B6-0CFE9C0AB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96FE7-653D-C53B-9568-B2CFF291F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4478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735D-DF7D-4713-12D3-812067DC3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F0FD9-C94E-E291-F36E-E4A10DDBA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C552B-E231-ED96-F244-086EF4F1E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00C3E7-5ECE-3099-44D7-EC5A6EF42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41BEDC-27B5-5379-7CC9-53DD693FB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D7DF04-4302-2E43-C306-778FDAEF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B51D5E-88F7-2C09-855B-C0712CFC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5F697F-1535-AF0A-884E-10529986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46790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2D71-645E-87BB-E244-CF2621CA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34819-5716-E0EA-4977-598F734E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CC1ED-B91A-3C9F-A36E-908D9FF6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59E033-BE7F-3A7F-003E-E22F64B56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45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25925-2F77-3703-2EC2-40B153949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68071-6ACF-F9C8-90EB-AFA12DDF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FE489-BF70-38B5-EED8-FD360E47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5333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B5496-DDF7-ACB6-4379-D571CA694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B8C30-4B4F-869C-A421-A17C8332A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C2013-9FA5-AAE0-8208-55F728B6AC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00C41-083E-5882-EC22-4B9310056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46362-5BB5-B2D3-C7B3-CFE9B3A07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6048-294C-ABEF-DDED-F1859E707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4522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EA18-4AF2-6565-5A77-A4777A567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4A1C43-D016-C537-3710-957D354BD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823C7-9212-D56B-8215-EA5486F69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15611-9687-3D4B-A9FF-D313831C6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71049-CA73-BB01-9490-69AA0A41F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24BE1-7BD3-63B5-986C-5EEE841EE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87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601FF-FAFF-01FA-67F7-69C29ADA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07E8E5-5FBA-6AD0-74DF-60281DDC0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3CF89-1DCF-C72B-B6BE-99DB603D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E7568-2775-9C74-4E36-03E359FAA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8A64A-8744-E5AC-3373-C20613811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7111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80068-E1C6-A310-B20F-4D8B8F5F63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B963A-6D36-1BD9-6D22-AD9933C11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20AF5-7F5B-DF31-E1C8-86378F647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7FC74-9D67-562C-536E-C186D3516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F7B49-1578-0104-D1FD-86AAA3D9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1622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B292AA-2AED-BF96-54A4-95BCF4F17CC9}"/>
              </a:ext>
            </a:extLst>
          </p:cNvPr>
          <p:cNvSpPr/>
          <p:nvPr userDrawn="1"/>
        </p:nvSpPr>
        <p:spPr>
          <a:xfrm>
            <a:off x="7299961" y="376469"/>
            <a:ext cx="4488386" cy="52763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B976E4-10E8-6C00-E69A-F067D125A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2059" y="2253666"/>
            <a:ext cx="3731741" cy="2387600"/>
          </a:xfrm>
          <a:ln>
            <a:noFill/>
          </a:ln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AF891-9716-C67E-470E-B0E37F72CA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2058" y="4672134"/>
            <a:ext cx="3731741" cy="827881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3" name="Picture 12" descr="A black and white logo&#10;&#10;AI-generated content may be incorrect.">
            <a:extLst>
              <a:ext uri="{FF2B5EF4-FFF2-40B4-BE49-F238E27FC236}">
                <a16:creationId xmlns:a16="http://schemas.microsoft.com/office/drawing/2014/main" id="{193D98EF-C396-EC9B-53F9-32A88AA93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0135" y="690130"/>
            <a:ext cx="3368038" cy="68309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8FBEB-75C6-B6DF-0649-78356EE251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188" y="6317264"/>
            <a:ext cx="3563937" cy="419100"/>
          </a:xfrm>
        </p:spPr>
        <p:txBody>
          <a:bodyPr anchor="ctr"/>
          <a:lstStyle>
            <a:lvl1pPr>
              <a:buFontTx/>
              <a:buNone/>
              <a:defRPr sz="10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C1F136F-AA28-9A93-0530-00D13AE62E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3008" y="6317264"/>
            <a:ext cx="3563937" cy="419100"/>
          </a:xfrm>
        </p:spPr>
        <p:txBody>
          <a:bodyPr anchor="ctr"/>
          <a:lstStyle>
            <a:lvl1pPr algn="r">
              <a:buFontTx/>
              <a:buNone/>
              <a:defRPr sz="10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5447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245B-3537-D63B-116F-CD752B13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0" y="365125"/>
            <a:ext cx="4404360" cy="1325563"/>
          </a:xfrm>
        </p:spPr>
        <p:txBody>
          <a:bodyPr/>
          <a:lstStyle>
            <a:lvl1pPr algn="r">
              <a:lnSpc>
                <a:spcPct val="8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92F80-8FA9-69BC-E969-7E1AB726E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11" name="Picture 10" descr="A purple and black logo&#10;&#10;AI-generated content may be incorrect.">
            <a:extLst>
              <a:ext uri="{FF2B5EF4-FFF2-40B4-BE49-F238E27FC236}">
                <a16:creationId xmlns:a16="http://schemas.microsoft.com/office/drawing/2014/main" id="{9248DCB8-D89C-A4FA-0B7C-3CA471228E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1E5BEE7-4962-0418-8CB6-ED5C096E6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29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60511-9BE0-DADC-62E9-6CC32852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2944178"/>
            <a:ext cx="6927850" cy="2852737"/>
          </a:xfrm>
        </p:spPr>
        <p:txBody>
          <a:bodyPr anchor="b">
            <a:noAutofit/>
          </a:bodyPr>
          <a:lstStyle>
            <a:lvl1pPr algn="r">
              <a:lnSpc>
                <a:spcPct val="80000"/>
              </a:lnSpc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160AE-2A4D-3B4A-3E2F-F0169BCD7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2120" y="5913120"/>
            <a:ext cx="5815330" cy="35941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 descr="A blue ocean with white foamy waves&#10;&#10;AI-generated content may be incorrect.">
            <a:extLst>
              <a:ext uri="{FF2B5EF4-FFF2-40B4-BE49-F238E27FC236}">
                <a16:creationId xmlns:a16="http://schemas.microsoft.com/office/drawing/2014/main" id="{D9693637-1C17-F408-7DF9-237BEC417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r="60909" b="3559"/>
          <a:stretch>
            <a:fillRect/>
          </a:stretch>
        </p:blipFill>
        <p:spPr>
          <a:xfrm>
            <a:off x="0" y="0"/>
            <a:ext cx="3931920" cy="6858000"/>
          </a:xfrm>
          <a:prstGeom prst="rect">
            <a:avLst/>
          </a:prstGeom>
          <a:ln>
            <a:noFill/>
          </a:ln>
        </p:spPr>
      </p:pic>
      <p:pic>
        <p:nvPicPr>
          <p:cNvPr id="18" name="Picture 17" descr="A purple and black logo&#10;&#10;AI-generated content may be incorrect.">
            <a:extLst>
              <a:ext uri="{FF2B5EF4-FFF2-40B4-BE49-F238E27FC236}">
                <a16:creationId xmlns:a16="http://schemas.microsoft.com/office/drawing/2014/main" id="{8675706E-90D5-1C46-9588-6C9ADD8981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52DA4AD-DD59-1034-F957-D140ADCB91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FACB9-138F-50FA-F043-00B6A63F3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37F2B-347E-570E-CC2C-C052C5558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A493B3-2BD4-8B63-89EE-00B8A0851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Google Shape;28;p5">
            <a:extLst>
              <a:ext uri="{FF2B5EF4-FFF2-40B4-BE49-F238E27FC236}">
                <a16:creationId xmlns:a16="http://schemas.microsoft.com/office/drawing/2014/main" id="{750AEAB7-DF7C-205E-D1B9-DD0C38566948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3" name="Picture 12" descr="A purple and black logo&#10;&#10;AI-generated content may be incorrect.">
            <a:extLst>
              <a:ext uri="{FF2B5EF4-FFF2-40B4-BE49-F238E27FC236}">
                <a16:creationId xmlns:a16="http://schemas.microsoft.com/office/drawing/2014/main" id="{82A55C63-27F5-3AF4-22CF-4035A70EF9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4873550-7F49-939D-D91B-DE868A76F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83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7B7C2-9481-AEA9-8D40-417CE784A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C93AF-EAD2-FAD6-B08C-714844CD2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E5C71-3A9E-B3AE-100C-886D5FFE6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B5573-ED47-388E-F20D-F54184EE0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81766-7151-5533-8C10-6780DAFBC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Google Shape;28;p5">
            <a:extLst>
              <a:ext uri="{FF2B5EF4-FFF2-40B4-BE49-F238E27FC236}">
                <a16:creationId xmlns:a16="http://schemas.microsoft.com/office/drawing/2014/main" id="{FD38E37F-9FF0-13FE-AA6E-8B448BD99E98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5" name="Picture 14" descr="A purple and black logo&#10;&#10;AI-generated content may be incorrect.">
            <a:extLst>
              <a:ext uri="{FF2B5EF4-FFF2-40B4-BE49-F238E27FC236}">
                <a16:creationId xmlns:a16="http://schemas.microsoft.com/office/drawing/2014/main" id="{CE1D4009-963E-7595-AEAD-7287E08F9B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56D30A-FDF5-E850-4241-1C9D33FD78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26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AFF9D-B895-81FA-611A-E36B9BECF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Google Shape;28;p5">
            <a:extLst>
              <a:ext uri="{FF2B5EF4-FFF2-40B4-BE49-F238E27FC236}">
                <a16:creationId xmlns:a16="http://schemas.microsoft.com/office/drawing/2014/main" id="{E9E7EFAA-078D-A8B5-8374-8A9562F4180F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9" name="Picture 8" descr="A purple and black logo&#10;&#10;AI-generated content may be incorrect.">
            <a:extLst>
              <a:ext uri="{FF2B5EF4-FFF2-40B4-BE49-F238E27FC236}">
                <a16:creationId xmlns:a16="http://schemas.microsoft.com/office/drawing/2014/main" id="{46880C15-1183-A86E-EB9C-B5654EFCE2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7C1F1-3CED-FAE3-B16D-C1A32B451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0980F45-44EB-06E8-0D24-EFAC63957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83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CC02207F-4012-776A-C5D8-099C707EF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67448" y="0"/>
            <a:ext cx="4624552" cy="685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 descr="A purple and black logo&#10;&#10;AI-generated content may be incorrect.">
            <a:extLst>
              <a:ext uri="{FF2B5EF4-FFF2-40B4-BE49-F238E27FC236}">
                <a16:creationId xmlns:a16="http://schemas.microsoft.com/office/drawing/2014/main" id="{C0AACB18-097A-5408-04D1-8379446DB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0780" y="6379287"/>
            <a:ext cx="1396420" cy="282422"/>
          </a:xfrm>
          <a:prstGeom prst="rect">
            <a:avLst/>
          </a:prstGeom>
        </p:spPr>
      </p:pic>
      <p:sp>
        <p:nvSpPr>
          <p:cNvPr id="7" name="Google Shape;28;p5">
            <a:extLst>
              <a:ext uri="{FF2B5EF4-FFF2-40B4-BE49-F238E27FC236}">
                <a16:creationId xmlns:a16="http://schemas.microsoft.com/office/drawing/2014/main" id="{C802D5D0-9CD4-17D8-204F-780DF16523FF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B345439-2680-815C-498C-2F45D7039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51567"/>
            <a:ext cx="5992258" cy="1325563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3CDD75E-AA46-DAE5-8E27-2D218F04A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2067"/>
            <a:ext cx="5992258" cy="37819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31586339-8020-3CBE-0E86-687FE60D8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69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032558B-151A-B728-5BE2-D80B10AA6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BDBEC0-7EEE-F9D7-C188-A84B7B9054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DA4107A-5AD8-189C-A911-73C5F84B2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Google Shape;28;p5">
            <a:extLst>
              <a:ext uri="{FF2B5EF4-FFF2-40B4-BE49-F238E27FC236}">
                <a16:creationId xmlns:a16="http://schemas.microsoft.com/office/drawing/2014/main" id="{1664F0E5-01A3-0CDA-2512-4733C574DB70}"/>
              </a:ext>
            </a:extLst>
          </p:cNvPr>
          <p:cNvSpPr/>
          <p:nvPr userDrawn="1"/>
        </p:nvSpPr>
        <p:spPr>
          <a:xfrm>
            <a:off x="0" y="0"/>
            <a:ext cx="183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2" name="Picture 11" descr="A purple and black logo&#10;&#10;AI-generated content may be incorrect.">
            <a:extLst>
              <a:ext uri="{FF2B5EF4-FFF2-40B4-BE49-F238E27FC236}">
                <a16:creationId xmlns:a16="http://schemas.microsoft.com/office/drawing/2014/main" id="{724DEE23-BD01-1C52-5C80-E1B2A45CE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360" y="6387388"/>
            <a:ext cx="1396420" cy="282422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425518B-2F1F-F022-37CE-FD2C3C311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302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D5E8F-F5BB-0374-112F-B598BAAA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8E8465-5EFE-3116-7605-1BE20FCB7E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DFFB9-8BA0-9DE0-FD1B-1ABFE7695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274D74-9823-4716-D81F-4DE65489F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703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8FF1-AE7D-D4F4-B0C6-5F62EC834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24E52-D0C0-B3EB-1567-83BC225DE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B7EF99-151E-67BE-7AA8-F5923551B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02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6870F9-3150-BE25-9020-6254F4FC1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9D7E9-F7D9-C685-96A3-3CB3C4C9D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7A2955E-36D5-6CA4-52AF-FB6262E1F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9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A3CCFF-2CD8-9472-624B-642E2A56C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D7C7B-C5AD-93F2-25A4-2091BBB69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5B3AF-68DE-ECEC-7C2F-9EF6D4B75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64ABF7-57D8-444C-A783-B288EEA350A9}" type="datetimeFigureOut">
              <a:rPr lang="en-NZ" smtClean="0"/>
              <a:t>21/10/2026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9C10E-DC62-BBD1-8F05-DFB92E5F5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AA95F-785E-25C7-6E76-9CF51A7E7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2F75DA-492E-4F0F-9C88-45FB61D471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908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734CD-40F4-C086-67A9-8E5B1D7F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7C38-1471-521B-DBFC-D14E9E5F2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2177D-10B4-FD6B-DA82-CA3E79A8E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4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041-2DCE-AB42-A3A9-7AF2B9D3E7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2347AD-8123-BB78-3705-93C94F16C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4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svg"/><Relationship Id="rId3" Type="http://schemas.openxmlformats.org/officeDocument/2006/relationships/image" Target="../media/image12.svg"/><Relationship Id="rId7" Type="http://schemas.openxmlformats.org/officeDocument/2006/relationships/image" Target="../media/image17.svg"/><Relationship Id="rId12" Type="http://schemas.openxmlformats.org/officeDocument/2006/relationships/image" Target="../media/image2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6A5F6-CFC3-369B-6F95-D112742A1D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NZ" dirty="0"/>
              <a:t>State of caring in NZ: Report Two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DD963-D935-4B6C-04DE-59D53D579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34D76-09B4-1926-10EC-C2D203A647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D03B80-BD22-AE2A-E54B-2B60C60E3E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NZ" dirty="0"/>
              <a:t>Infographics and visuals</a:t>
            </a:r>
          </a:p>
        </p:txBody>
      </p:sp>
    </p:spTree>
    <p:extLst>
      <p:ext uri="{BB962C8B-B14F-4D97-AF65-F5344CB8AC3E}">
        <p14:creationId xmlns:p14="http://schemas.microsoft.com/office/powerpoint/2010/main" val="143649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t a glance">
            <a:extLst>
              <a:ext uri="{FF2B5EF4-FFF2-40B4-BE49-F238E27FC236}">
                <a16:creationId xmlns:a16="http://schemas.microsoft.com/office/drawing/2014/main" id="{8EAD5BEA-0B88-1E25-9E27-9F20036A9E39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sp>
          <p:nvSpPr>
            <p:cNvPr id="11" name="Shape 11"/>
            <p:cNvSpPr/>
            <p:nvPr/>
          </p:nvSpPr>
          <p:spPr>
            <a:xfrm>
              <a:off x="3670300" y="0"/>
              <a:ext cx="4851400" cy="6858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848100" y="152400"/>
              <a:ext cx="4495800" cy="101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848100" y="266700"/>
              <a:ext cx="4495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At a glance</a:t>
              </a:r>
            </a:p>
          </p:txBody>
        </p:sp>
        <p:sp>
          <p:nvSpPr>
            <p:cNvPr id="14" name="Text 14"/>
            <p:cNvSpPr txBox="1"/>
            <p:nvPr/>
          </p:nvSpPr>
          <p:spPr>
            <a:xfrm>
              <a:off x="3848100" y="520700"/>
              <a:ext cx="44958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Carers NZ surveyed </a:t>
              </a:r>
              <a:r>
                <a:rPr lang="en-NZ" sz="700" b="1" dirty="0">
                  <a:solidFill>
                    <a:srgbClr val="473678"/>
                  </a:solidFill>
                </a:rPr>
                <a:t>1,700 carers and former carers</a:t>
              </a:r>
              <a:r>
                <a:rPr lang="en-NZ" sz="700" b="0" dirty="0">
                  <a:solidFill>
                    <a:srgbClr val="3D3459"/>
                  </a:solidFill>
                </a:rPr>
                <a:t> between March 2024 and August 2025. This is the second </a:t>
              </a:r>
              <a:r>
                <a:rPr lang="en-NZ" sz="700" b="0" i="1" dirty="0">
                  <a:solidFill>
                    <a:srgbClr val="3D3459"/>
                  </a:solidFill>
                </a:rPr>
                <a:t>State of Caring </a:t>
              </a:r>
              <a:r>
                <a:rPr lang="en-NZ" sz="700" b="0" dirty="0">
                  <a:solidFill>
                    <a:srgbClr val="3D3459"/>
                  </a:solidFill>
                </a:rPr>
                <a:t>survey, following the 2022 report.</a:t>
              </a:r>
              <a:r>
                <a:rPr lang="en-NZ" sz="700" b="0" baseline="30000" dirty="0">
                  <a:solidFill>
                    <a:srgbClr val="3D3459"/>
                  </a:solidFill>
                </a:rPr>
                <a:t>1</a:t>
              </a:r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848100" y="8636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473678"/>
                  </a:solidFill>
                </a:rPr>
                <a:t>Who responded</a:t>
              </a:r>
            </a:p>
          </p:txBody>
        </p:sp>
        <p:sp>
          <p:nvSpPr>
            <p:cNvPr id="16" name="Shape 16"/>
            <p:cNvSpPr/>
            <p:nvPr/>
          </p:nvSpPr>
          <p:spPr>
            <a:xfrm>
              <a:off x="3848100" y="1016000"/>
              <a:ext cx="4495800" cy="190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Shape 17"/>
            <p:cNvSpPr/>
            <p:nvPr/>
          </p:nvSpPr>
          <p:spPr>
            <a:xfrm>
              <a:off x="384810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384810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393700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87%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393700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3678"/>
                  </a:solidFill>
                </a:rPr>
                <a:t>female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393700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1,452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475996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475996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84886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76%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484886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3678"/>
                  </a:solidFill>
                </a:rPr>
                <a:t>NZ European</a:t>
              </a:r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484886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1,295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67182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67182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76072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56%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76072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have a </a:t>
              </a:r>
              <a:r>
                <a:rPr lang="en-NZ" sz="650" b="1" dirty="0">
                  <a:solidFill>
                    <a:srgbClr val="473678"/>
                  </a:solidFill>
                </a:rPr>
                <a:t>disability or health condition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76072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937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58368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58368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667258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59%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667258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3678"/>
                  </a:solidFill>
                </a:rPr>
                <a:t>not in paid work</a:t>
              </a:r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667258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963</a:t>
              </a:r>
            </a:p>
          </p:txBody>
        </p:sp>
        <p:sp>
          <p:nvSpPr>
            <p:cNvPr id="37" name="Shape 37"/>
            <p:cNvSpPr/>
            <p:nvPr/>
          </p:nvSpPr>
          <p:spPr>
            <a:xfrm>
              <a:off x="7495540" y="109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Shape 38"/>
            <p:cNvSpPr/>
            <p:nvPr/>
          </p:nvSpPr>
          <p:spPr>
            <a:xfrm>
              <a:off x="7495540" y="1092200"/>
              <a:ext cx="848360" cy="317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7584440" y="116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3678"/>
                  </a:solidFill>
                </a:rPr>
                <a:t>28%</a:t>
              </a:r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7584440" y="140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care for </a:t>
              </a:r>
              <a:r>
                <a:rPr lang="en-NZ" sz="650" b="1" dirty="0">
                  <a:solidFill>
                    <a:srgbClr val="473678"/>
                  </a:solidFill>
                </a:rPr>
                <a:t>more than one person</a:t>
              </a:r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7584440" y="170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447</a:t>
              </a:r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3848100" y="1905000"/>
              <a:ext cx="44958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3D3459"/>
                  </a:solidFill>
                </a:rPr>
                <a:t>They care for</a:t>
              </a:r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3848100" y="2032000"/>
              <a:ext cx="11176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Their children</a:t>
              </a:r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4965700" y="2032000"/>
              <a:ext cx="3302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49%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3848100" y="2171700"/>
              <a:ext cx="1447800" cy="635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3848100" y="2171700"/>
              <a:ext cx="709422" cy="635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47"/>
            <p:cNvSpPr txBox="1"/>
            <p:nvPr/>
          </p:nvSpPr>
          <p:spPr>
            <a:xfrm>
              <a:off x="5372100" y="2032000"/>
              <a:ext cx="11176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Their spouse</a:t>
              </a:r>
            </a:p>
          </p:txBody>
        </p:sp>
        <p:sp>
          <p:nvSpPr>
            <p:cNvPr id="48" name="Text 48"/>
            <p:cNvSpPr txBox="1"/>
            <p:nvPr/>
          </p:nvSpPr>
          <p:spPr>
            <a:xfrm>
              <a:off x="6489700" y="2032000"/>
              <a:ext cx="3302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33%</a:t>
              </a:r>
            </a:p>
          </p:txBody>
        </p:sp>
        <p:sp>
          <p:nvSpPr>
            <p:cNvPr id="49" name="Shape 49"/>
            <p:cNvSpPr/>
            <p:nvPr/>
          </p:nvSpPr>
          <p:spPr>
            <a:xfrm>
              <a:off x="5372100" y="2171700"/>
              <a:ext cx="1447800" cy="635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5372100" y="2171700"/>
              <a:ext cx="477774" cy="635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6896100" y="2032000"/>
              <a:ext cx="11176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A parent</a:t>
              </a:r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8013700" y="2032000"/>
              <a:ext cx="3302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21%</a:t>
              </a:r>
            </a:p>
          </p:txBody>
        </p:sp>
        <p:sp>
          <p:nvSpPr>
            <p:cNvPr id="53" name="Shape 53"/>
            <p:cNvSpPr/>
            <p:nvPr/>
          </p:nvSpPr>
          <p:spPr>
            <a:xfrm>
              <a:off x="6896100" y="2171700"/>
              <a:ext cx="1447800" cy="635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6896100" y="2171700"/>
              <a:ext cx="304038" cy="635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848100" y="2298700"/>
              <a:ext cx="44958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80" b="0" dirty="0">
                  <a:solidFill>
                    <a:srgbClr val="6B6880"/>
                  </a:solidFill>
                </a:rPr>
                <a:t>Also: 11% Māori, 4% Pacific Peoples, 2% Asian · 14% work full time, 22% retired · 14% care for someone living in their own home</a:t>
              </a:r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3848100" y="25146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006BA8"/>
                  </a:solidFill>
                </a:rPr>
                <a:t>Wellbeing</a:t>
              </a:r>
            </a:p>
          </p:txBody>
        </p:sp>
        <p:sp>
          <p:nvSpPr>
            <p:cNvPr id="57" name="Shape 57"/>
            <p:cNvSpPr/>
            <p:nvPr/>
          </p:nvSpPr>
          <p:spPr>
            <a:xfrm>
              <a:off x="3848100" y="2667000"/>
              <a:ext cx="4495800" cy="1905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Shape 58"/>
            <p:cNvSpPr/>
            <p:nvPr/>
          </p:nvSpPr>
          <p:spPr>
            <a:xfrm>
              <a:off x="3848100" y="2743200"/>
              <a:ext cx="1447800" cy="533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3962400" y="2743200"/>
              <a:ext cx="508000" cy="533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700" b="1" dirty="0">
                  <a:solidFill>
                    <a:srgbClr val="FFFFFF"/>
                  </a:solidFill>
                </a:rPr>
                <a:t>78%</a:t>
              </a:r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4483100" y="2819400"/>
              <a:ext cx="7366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FFFFFF"/>
                  </a:solidFill>
                </a:rPr>
                <a:t>feel </a:t>
              </a:r>
              <a:r>
                <a:rPr lang="en-NZ" sz="650" b="1" dirty="0">
                  <a:solidFill>
                    <a:srgbClr val="FFFFFF"/>
                  </a:solidFill>
                </a:rPr>
                <a:t>lonely or isolated</a:t>
              </a:r>
            </a:p>
          </p:txBody>
        </p:sp>
        <p:sp>
          <p:nvSpPr>
            <p:cNvPr id="61" name="Text 61"/>
            <p:cNvSpPr txBox="1"/>
            <p:nvPr/>
          </p:nvSpPr>
          <p:spPr>
            <a:xfrm>
              <a:off x="4483100" y="3136900"/>
              <a:ext cx="73660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D9E9F3"/>
                  </a:solidFill>
                </a:rPr>
                <a:t>n = 1,273</a:t>
              </a:r>
            </a:p>
          </p:txBody>
        </p:sp>
        <p:sp>
          <p:nvSpPr>
            <p:cNvPr id="62" name="Shape 62"/>
            <p:cNvSpPr/>
            <p:nvPr/>
          </p:nvSpPr>
          <p:spPr>
            <a:xfrm>
              <a:off x="5372100" y="2743200"/>
              <a:ext cx="1447800" cy="533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5372100" y="2743200"/>
              <a:ext cx="38100" cy="533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5486400" y="2743200"/>
              <a:ext cx="508000" cy="533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700" b="1" dirty="0">
                  <a:solidFill>
                    <a:srgbClr val="006BA8"/>
                  </a:solidFill>
                </a:rPr>
                <a:t>76%</a:t>
              </a:r>
            </a:p>
          </p:txBody>
        </p:sp>
        <p:sp>
          <p:nvSpPr>
            <p:cNvPr id="65" name="Text 65"/>
            <p:cNvSpPr txBox="1"/>
            <p:nvPr/>
          </p:nvSpPr>
          <p:spPr>
            <a:xfrm>
              <a:off x="6007100" y="2819400"/>
              <a:ext cx="7366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have concerns about </a:t>
              </a:r>
              <a:r>
                <a:rPr lang="en-NZ" sz="650" b="1" dirty="0">
                  <a:solidFill>
                    <a:srgbClr val="006BA8"/>
                  </a:solidFill>
                </a:rPr>
                <a:t>anxiety or depression</a:t>
              </a:r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6007100" y="3136900"/>
              <a:ext cx="73660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1,255</a:t>
              </a:r>
            </a:p>
          </p:txBody>
        </p:sp>
        <p:sp>
          <p:nvSpPr>
            <p:cNvPr id="67" name="Shape 67"/>
            <p:cNvSpPr/>
            <p:nvPr/>
          </p:nvSpPr>
          <p:spPr>
            <a:xfrm>
              <a:off x="6896100" y="2743200"/>
              <a:ext cx="1447800" cy="533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6896100" y="2743200"/>
              <a:ext cx="38100" cy="533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Text 69"/>
            <p:cNvSpPr txBox="1"/>
            <p:nvPr/>
          </p:nvSpPr>
          <p:spPr>
            <a:xfrm>
              <a:off x="7010400" y="2743200"/>
              <a:ext cx="508000" cy="533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700" b="1" dirty="0">
                  <a:solidFill>
                    <a:srgbClr val="006BA8"/>
                  </a:solidFill>
                </a:rPr>
                <a:t>36%</a:t>
              </a:r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7531100" y="2819400"/>
              <a:ext cx="7366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feel </a:t>
              </a:r>
              <a:r>
                <a:rPr lang="en-NZ" sz="650" b="1" dirty="0">
                  <a:solidFill>
                    <a:srgbClr val="006BA8"/>
                  </a:solidFill>
                </a:rPr>
                <a:t>unappreciated</a:t>
              </a:r>
              <a:r>
                <a:rPr lang="en-NZ" sz="650" b="0" dirty="0">
                  <a:solidFill>
                    <a:srgbClr val="3D3459"/>
                  </a:solidFill>
                </a:rPr>
                <a:t> for the work they do</a:t>
              </a:r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7531100" y="3136900"/>
              <a:ext cx="73660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603</a:t>
              </a:r>
            </a:p>
          </p:txBody>
        </p:sp>
        <p:sp>
          <p:nvSpPr>
            <p:cNvPr id="72" name="Text 72"/>
            <p:cNvSpPr txBox="1"/>
            <p:nvPr/>
          </p:nvSpPr>
          <p:spPr>
            <a:xfrm>
              <a:off x="3848100" y="34036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4772AB"/>
                  </a:solidFill>
                </a:rPr>
                <a:t>Money and work</a:t>
              </a:r>
              <a:r>
                <a:rPr lang="en-NZ" sz="650" b="0" dirty="0">
                  <a:solidFill>
                    <a:srgbClr val="6B6880"/>
                  </a:solidFill>
                </a:rPr>
                <a:t>  Over a third of carers are struggling financially</a:t>
              </a:r>
            </a:p>
          </p:txBody>
        </p:sp>
        <p:sp>
          <p:nvSpPr>
            <p:cNvPr id="73" name="Shape 73"/>
            <p:cNvSpPr/>
            <p:nvPr/>
          </p:nvSpPr>
          <p:spPr>
            <a:xfrm>
              <a:off x="3848100" y="3556000"/>
              <a:ext cx="4495800" cy="190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Shape 74"/>
            <p:cNvSpPr/>
            <p:nvPr/>
          </p:nvSpPr>
          <p:spPr>
            <a:xfrm>
              <a:off x="384810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384810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Text 76"/>
            <p:cNvSpPr txBox="1"/>
            <p:nvPr/>
          </p:nvSpPr>
          <p:spPr>
            <a:xfrm>
              <a:off x="393700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31%</a:t>
              </a:r>
            </a:p>
          </p:txBody>
        </p:sp>
        <p:sp>
          <p:nvSpPr>
            <p:cNvPr id="77" name="Text 77"/>
            <p:cNvSpPr txBox="1"/>
            <p:nvPr/>
          </p:nvSpPr>
          <p:spPr>
            <a:xfrm>
              <a:off x="393700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struggling</a:t>
              </a:r>
              <a:r>
                <a:rPr lang="en-NZ" sz="650" b="0" dirty="0">
                  <a:solidFill>
                    <a:srgbClr val="3D3459"/>
                  </a:solidFill>
                </a:rPr>
                <a:t> to make ends meet</a:t>
              </a:r>
            </a:p>
          </p:txBody>
        </p:sp>
        <p:sp>
          <p:nvSpPr>
            <p:cNvPr id="78" name="Text 78"/>
            <p:cNvSpPr txBox="1"/>
            <p:nvPr/>
          </p:nvSpPr>
          <p:spPr>
            <a:xfrm>
              <a:off x="3937000" y="424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505</a:t>
              </a:r>
            </a:p>
          </p:txBody>
        </p:sp>
        <p:sp>
          <p:nvSpPr>
            <p:cNvPr id="79" name="Shape 79"/>
            <p:cNvSpPr/>
            <p:nvPr/>
          </p:nvSpPr>
          <p:spPr>
            <a:xfrm>
              <a:off x="475996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Shape 80"/>
            <p:cNvSpPr/>
            <p:nvPr/>
          </p:nvSpPr>
          <p:spPr>
            <a:xfrm>
              <a:off x="475996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Text 81"/>
            <p:cNvSpPr txBox="1"/>
            <p:nvPr/>
          </p:nvSpPr>
          <p:spPr>
            <a:xfrm>
              <a:off x="484886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16%</a:t>
              </a:r>
            </a:p>
          </p:txBody>
        </p:sp>
        <p:sp>
          <p:nvSpPr>
            <p:cNvPr id="82" name="Text 82"/>
            <p:cNvSpPr txBox="1"/>
            <p:nvPr/>
          </p:nvSpPr>
          <p:spPr>
            <a:xfrm>
              <a:off x="484886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in debt</a:t>
              </a:r>
              <a:r>
                <a:rPr lang="en-NZ" sz="650" b="0" dirty="0">
                  <a:solidFill>
                    <a:srgbClr val="3D3459"/>
                  </a:solidFill>
                </a:rPr>
                <a:t> because of caring</a:t>
              </a:r>
            </a:p>
          </p:txBody>
        </p:sp>
        <p:sp>
          <p:nvSpPr>
            <p:cNvPr id="83" name="Text 83"/>
            <p:cNvSpPr txBox="1"/>
            <p:nvPr/>
          </p:nvSpPr>
          <p:spPr>
            <a:xfrm>
              <a:off x="4848860" y="4241800"/>
              <a:ext cx="695960" cy="88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265</a:t>
              </a:r>
            </a:p>
          </p:txBody>
        </p:sp>
        <p:sp>
          <p:nvSpPr>
            <p:cNvPr id="84" name="Shape 84"/>
            <p:cNvSpPr/>
            <p:nvPr/>
          </p:nvSpPr>
          <p:spPr>
            <a:xfrm>
              <a:off x="567182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Shape 85"/>
            <p:cNvSpPr/>
            <p:nvPr/>
          </p:nvSpPr>
          <p:spPr>
            <a:xfrm>
              <a:off x="567182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Text 86"/>
            <p:cNvSpPr txBox="1"/>
            <p:nvPr/>
          </p:nvSpPr>
          <p:spPr>
            <a:xfrm>
              <a:off x="576072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51%</a:t>
              </a:r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576072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0" dirty="0">
                  <a:solidFill>
                    <a:srgbClr val="3D3459"/>
                  </a:solidFill>
                </a:rPr>
                <a:t>spend </a:t>
              </a:r>
              <a:r>
                <a:rPr lang="en-NZ" sz="650" b="1" dirty="0">
                  <a:solidFill>
                    <a:srgbClr val="4772AB"/>
                  </a:solidFill>
                </a:rPr>
                <a:t>$50+ a week</a:t>
              </a:r>
              <a:r>
                <a:rPr lang="en-NZ" sz="650" b="0" dirty="0">
                  <a:solidFill>
                    <a:srgbClr val="3D3459"/>
                  </a:solidFill>
                </a:rPr>
                <a:t> of their own money on care</a:t>
              </a:r>
            </a:p>
          </p:txBody>
        </p:sp>
        <p:sp>
          <p:nvSpPr>
            <p:cNvPr id="88" name="Shape 88"/>
            <p:cNvSpPr/>
            <p:nvPr/>
          </p:nvSpPr>
          <p:spPr>
            <a:xfrm>
              <a:off x="658368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Shape 89"/>
            <p:cNvSpPr/>
            <p:nvPr/>
          </p:nvSpPr>
          <p:spPr>
            <a:xfrm>
              <a:off x="658368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Text 90"/>
            <p:cNvSpPr txBox="1"/>
            <p:nvPr/>
          </p:nvSpPr>
          <p:spPr>
            <a:xfrm>
              <a:off x="667258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38%</a:t>
              </a:r>
            </a:p>
          </p:txBody>
        </p:sp>
        <p:sp>
          <p:nvSpPr>
            <p:cNvPr id="91" name="Text 91"/>
            <p:cNvSpPr txBox="1"/>
            <p:nvPr/>
          </p:nvSpPr>
          <p:spPr>
            <a:xfrm>
              <a:off x="667258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gave up work</a:t>
              </a:r>
              <a:r>
                <a:rPr lang="en-NZ" sz="650" b="0" dirty="0">
                  <a:solidFill>
                    <a:srgbClr val="3D3459"/>
                  </a:solidFill>
                </a:rPr>
                <a:t> to provide care</a:t>
              </a:r>
            </a:p>
          </p:txBody>
        </p:sp>
        <p:sp>
          <p:nvSpPr>
            <p:cNvPr id="92" name="Shape 92"/>
            <p:cNvSpPr/>
            <p:nvPr/>
          </p:nvSpPr>
          <p:spPr>
            <a:xfrm>
              <a:off x="7495540" y="3632200"/>
              <a:ext cx="84836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Shape 93"/>
            <p:cNvSpPr/>
            <p:nvPr/>
          </p:nvSpPr>
          <p:spPr>
            <a:xfrm>
              <a:off x="7495540" y="3632200"/>
              <a:ext cx="848360" cy="3175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Text 94"/>
            <p:cNvSpPr txBox="1"/>
            <p:nvPr/>
          </p:nvSpPr>
          <p:spPr>
            <a:xfrm>
              <a:off x="7584440" y="3708400"/>
              <a:ext cx="6959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500" b="1" dirty="0">
                  <a:solidFill>
                    <a:srgbClr val="4772AB"/>
                  </a:solidFill>
                </a:rPr>
                <a:t>29%</a:t>
              </a:r>
            </a:p>
          </p:txBody>
        </p:sp>
        <p:sp>
          <p:nvSpPr>
            <p:cNvPr id="95" name="Text 95"/>
            <p:cNvSpPr txBox="1"/>
            <p:nvPr/>
          </p:nvSpPr>
          <p:spPr>
            <a:xfrm>
              <a:off x="7584440" y="3949700"/>
              <a:ext cx="695960" cy="2921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95000"/>
                </a:lnSpc>
              </a:pPr>
              <a:r>
                <a:rPr lang="en-NZ" sz="650" b="1" dirty="0">
                  <a:solidFill>
                    <a:srgbClr val="4772AB"/>
                  </a:solidFill>
                </a:rPr>
                <a:t>unable to save</a:t>
              </a:r>
              <a:r>
                <a:rPr lang="en-NZ" sz="650" b="0" dirty="0">
                  <a:solidFill>
                    <a:srgbClr val="3D3459"/>
                  </a:solidFill>
                </a:rPr>
                <a:t> for retirement</a:t>
              </a:r>
            </a:p>
          </p:txBody>
        </p:sp>
        <p:sp>
          <p:nvSpPr>
            <p:cNvPr id="96" name="Shape 96"/>
            <p:cNvSpPr/>
            <p:nvPr/>
          </p:nvSpPr>
          <p:spPr>
            <a:xfrm>
              <a:off x="3848100" y="4445000"/>
              <a:ext cx="4495800" cy="431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Text 97"/>
            <p:cNvSpPr txBox="1"/>
            <p:nvPr/>
          </p:nvSpPr>
          <p:spPr>
            <a:xfrm>
              <a:off x="3975100" y="4445000"/>
              <a:ext cx="6604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800" b="1" dirty="0">
                  <a:solidFill>
                    <a:srgbClr val="00E7EC"/>
                  </a:solidFill>
                </a:rPr>
                <a:t>39%</a:t>
              </a:r>
            </a:p>
          </p:txBody>
        </p:sp>
        <p:sp>
          <p:nvSpPr>
            <p:cNvPr id="98" name="Text 98"/>
            <p:cNvSpPr txBox="1"/>
            <p:nvPr/>
          </p:nvSpPr>
          <p:spPr>
            <a:xfrm>
              <a:off x="4660900" y="4445000"/>
              <a:ext cx="35560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FFFFFF"/>
                  </a:solidFill>
                </a:rPr>
                <a:t>of cases, </a:t>
              </a:r>
              <a:r>
                <a:rPr lang="en-NZ" sz="700" b="1" dirty="0">
                  <a:solidFill>
                    <a:srgbClr val="FFFFFF"/>
                  </a:solidFill>
                </a:rPr>
                <a:t>neither the carer nor the person they care for received any funding</a:t>
              </a:r>
              <a:r>
                <a:rPr lang="en-NZ" sz="700" b="0" dirty="0">
                  <a:solidFill>
                    <a:srgbClr val="FFFFFF"/>
                  </a:solidFill>
                </a:rPr>
                <a:t>, even though </a:t>
              </a:r>
              <a:r>
                <a:rPr lang="en-NZ" sz="700" b="1" dirty="0">
                  <a:solidFill>
                    <a:srgbClr val="00E7EC"/>
                  </a:solidFill>
                </a:rPr>
                <a:t>62%</a:t>
              </a:r>
              <a:r>
                <a:rPr lang="en-NZ" sz="700" b="0" dirty="0">
                  <a:solidFill>
                    <a:srgbClr val="FFFFFF"/>
                  </a:solidFill>
                </a:rPr>
                <a:t> spent more than 50 hours a week caring.</a:t>
              </a:r>
            </a:p>
          </p:txBody>
        </p:sp>
        <p:sp>
          <p:nvSpPr>
            <p:cNvPr id="99" name="Text 99"/>
            <p:cNvSpPr txBox="1"/>
            <p:nvPr/>
          </p:nvSpPr>
          <p:spPr>
            <a:xfrm>
              <a:off x="3848100" y="5003800"/>
              <a:ext cx="44958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473678"/>
                  </a:solidFill>
                </a:rPr>
                <a:t>Carers' top priorities for the future</a:t>
              </a:r>
              <a:r>
                <a:rPr lang="en-NZ" sz="650" b="0" dirty="0">
                  <a:solidFill>
                    <a:srgbClr val="6B6880"/>
                  </a:solidFill>
                </a:rPr>
                <a:t>  n = 1,364 comments</a:t>
              </a:r>
            </a:p>
          </p:txBody>
        </p:sp>
        <p:sp>
          <p:nvSpPr>
            <p:cNvPr id="100" name="Shape 100"/>
            <p:cNvSpPr/>
            <p:nvPr/>
          </p:nvSpPr>
          <p:spPr>
            <a:xfrm>
              <a:off x="3848100" y="5156200"/>
              <a:ext cx="4495800" cy="1905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Text 101"/>
            <p:cNvSpPr txBox="1"/>
            <p:nvPr/>
          </p:nvSpPr>
          <p:spPr>
            <a:xfrm>
              <a:off x="3848100" y="52451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3D3459"/>
                  </a:solidFill>
                </a:rPr>
                <a:t>Financial support and funding</a:t>
              </a:r>
            </a:p>
          </p:txBody>
        </p:sp>
        <p:sp>
          <p:nvSpPr>
            <p:cNvPr id="102" name="Shape 102"/>
            <p:cNvSpPr/>
            <p:nvPr/>
          </p:nvSpPr>
          <p:spPr>
            <a:xfrm>
              <a:off x="5778500" y="52832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Shape 103"/>
            <p:cNvSpPr/>
            <p:nvPr/>
          </p:nvSpPr>
          <p:spPr>
            <a:xfrm>
              <a:off x="5778500" y="5283200"/>
              <a:ext cx="1048512" cy="76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Text 104"/>
            <p:cNvSpPr txBox="1"/>
            <p:nvPr/>
          </p:nvSpPr>
          <p:spPr>
            <a:xfrm>
              <a:off x="8013700" y="52451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48%</a:t>
              </a:r>
            </a:p>
          </p:txBody>
        </p:sp>
        <p:sp>
          <p:nvSpPr>
            <p:cNvPr id="105" name="Text 105"/>
            <p:cNvSpPr txBox="1"/>
            <p:nvPr/>
          </p:nvSpPr>
          <p:spPr>
            <a:xfrm>
              <a:off x="3848100" y="54229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Respite care and breaks</a:t>
              </a:r>
            </a:p>
          </p:txBody>
        </p:sp>
        <p:sp>
          <p:nvSpPr>
            <p:cNvPr id="106" name="Shape 106"/>
            <p:cNvSpPr/>
            <p:nvPr/>
          </p:nvSpPr>
          <p:spPr>
            <a:xfrm>
              <a:off x="5778500" y="54610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Shape 107"/>
            <p:cNvSpPr/>
            <p:nvPr/>
          </p:nvSpPr>
          <p:spPr>
            <a:xfrm>
              <a:off x="5778500" y="5461000"/>
              <a:ext cx="633476" cy="76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Text 108"/>
            <p:cNvSpPr txBox="1"/>
            <p:nvPr/>
          </p:nvSpPr>
          <p:spPr>
            <a:xfrm>
              <a:off x="8013700" y="54229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4772AB"/>
                  </a:solidFill>
                </a:rPr>
                <a:t>29%</a:t>
              </a:r>
            </a:p>
          </p:txBody>
        </p:sp>
        <p:sp>
          <p:nvSpPr>
            <p:cNvPr id="109" name="Text 109"/>
            <p:cNvSpPr txBox="1"/>
            <p:nvPr/>
          </p:nvSpPr>
          <p:spPr>
            <a:xfrm>
              <a:off x="3848100" y="56007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Information and navigation support</a:t>
              </a:r>
            </a:p>
          </p:txBody>
        </p:sp>
        <p:sp>
          <p:nvSpPr>
            <p:cNvPr id="110" name="Shape 110"/>
            <p:cNvSpPr/>
            <p:nvPr/>
          </p:nvSpPr>
          <p:spPr>
            <a:xfrm>
              <a:off x="5778500" y="56388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Shape 111"/>
            <p:cNvSpPr/>
            <p:nvPr/>
          </p:nvSpPr>
          <p:spPr>
            <a:xfrm>
              <a:off x="5778500" y="5638800"/>
              <a:ext cx="327660" cy="76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Text 112"/>
            <p:cNvSpPr txBox="1"/>
            <p:nvPr/>
          </p:nvSpPr>
          <p:spPr>
            <a:xfrm>
              <a:off x="8013700" y="56007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006BA8"/>
                  </a:solidFill>
                </a:rPr>
                <a:t>15%</a:t>
              </a:r>
            </a:p>
          </p:txBody>
        </p:sp>
        <p:sp>
          <p:nvSpPr>
            <p:cNvPr id="113" name="Text 113"/>
            <p:cNvSpPr txBox="1"/>
            <p:nvPr/>
          </p:nvSpPr>
          <p:spPr>
            <a:xfrm>
              <a:off x="3848100" y="5778500"/>
              <a:ext cx="19050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3D3459"/>
                  </a:solidFill>
                </a:rPr>
                <a:t>Mental health support for carers</a:t>
              </a:r>
            </a:p>
          </p:txBody>
        </p:sp>
        <p:sp>
          <p:nvSpPr>
            <p:cNvPr id="114" name="Shape 114"/>
            <p:cNvSpPr/>
            <p:nvPr/>
          </p:nvSpPr>
          <p:spPr>
            <a:xfrm>
              <a:off x="5778500" y="5816600"/>
              <a:ext cx="21844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Shape 115"/>
            <p:cNvSpPr/>
            <p:nvPr/>
          </p:nvSpPr>
          <p:spPr>
            <a:xfrm>
              <a:off x="5778500" y="5816600"/>
              <a:ext cx="305816" cy="76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6" name="Text 116"/>
            <p:cNvSpPr txBox="1"/>
            <p:nvPr/>
          </p:nvSpPr>
          <p:spPr>
            <a:xfrm>
              <a:off x="8013700" y="5778500"/>
              <a:ext cx="3302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NZ" sz="750" b="1" dirty="0">
                  <a:solidFill>
                    <a:srgbClr val="006BA8"/>
                  </a:solidFill>
                </a:rPr>
                <a:t>14%</a:t>
              </a:r>
            </a:p>
          </p:txBody>
        </p:sp>
        <p:sp>
          <p:nvSpPr>
            <p:cNvPr id="117" name="Shape 117"/>
            <p:cNvSpPr/>
            <p:nvPr/>
          </p:nvSpPr>
          <p:spPr>
            <a:xfrm>
              <a:off x="3848100" y="6045200"/>
              <a:ext cx="4495800" cy="457200"/>
            </a:xfrm>
            <a:prstGeom prst="rect">
              <a:avLst/>
            </a:prstGeom>
            <a:solidFill>
              <a:srgbClr val="F0EEF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8" name="Shape 118"/>
            <p:cNvSpPr/>
            <p:nvPr/>
          </p:nvSpPr>
          <p:spPr>
            <a:xfrm>
              <a:off x="3848100" y="6045200"/>
              <a:ext cx="38100" cy="457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9" name="Text 119"/>
            <p:cNvSpPr txBox="1"/>
            <p:nvPr/>
          </p:nvSpPr>
          <p:spPr>
            <a:xfrm>
              <a:off x="3975100" y="6019800"/>
              <a:ext cx="2032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120" name="Text 120"/>
            <p:cNvSpPr txBox="1"/>
            <p:nvPr/>
          </p:nvSpPr>
          <p:spPr>
            <a:xfrm>
              <a:off x="4178300" y="6045200"/>
              <a:ext cx="406400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i="1" dirty="0">
                  <a:solidFill>
                    <a:srgbClr val="473678"/>
                  </a:solidFill>
                </a:rPr>
                <a:t>I had decided that happiness is not something I aim for anymore or something I expect because it's not achievable and all I do is end up angry and sad and scared.</a:t>
              </a:r>
            </a:p>
          </p:txBody>
        </p:sp>
        <p:sp>
          <p:nvSpPr>
            <p:cNvPr id="121" name="Text 121"/>
            <p:cNvSpPr txBox="1"/>
            <p:nvPr/>
          </p:nvSpPr>
          <p:spPr>
            <a:xfrm>
              <a:off x="3848100" y="6578600"/>
              <a:ext cx="44958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550" b="0" dirty="0">
                  <a:solidFill>
                    <a:srgbClr val="6B6880"/>
                  </a:solidFill>
                </a:rPr>
                <a:t>n = number of respondents. </a:t>
              </a:r>
              <a:r>
                <a:rPr lang="en-NZ" sz="550" b="0" baseline="30000" dirty="0">
                  <a:solidFill>
                    <a:srgbClr val="6B6880"/>
                  </a:solidFill>
                </a:rPr>
                <a:t>1</a:t>
              </a:r>
              <a:r>
                <a:rPr lang="en-NZ" sz="550" b="0" dirty="0">
                  <a:solidFill>
                    <a:srgbClr val="6B6880"/>
                  </a:solidFill>
                </a:rPr>
                <a:t> Carers NZ and Carers Alliance (2022). The State of Caring in Aotearoa: A Report for Carers NZ and the Carers Alliance. Source: Synergia, State of Caring Report Two, 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214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espondent profile">
            <a:extLst>
              <a:ext uri="{FF2B5EF4-FFF2-40B4-BE49-F238E27FC236}">
                <a16:creationId xmlns:a16="http://schemas.microsoft.com/office/drawing/2014/main" id="{EB98ECC2-C204-25FA-6DEB-78A9F30896BD}"/>
              </a:ext>
            </a:extLst>
          </p:cNvPr>
          <p:cNvGrpSpPr/>
          <p:nvPr/>
        </p:nvGrpSpPr>
        <p:grpSpPr>
          <a:xfrm>
            <a:off x="3213100" y="1498600"/>
            <a:ext cx="5753100" cy="3937000"/>
            <a:chOff x="3213100" y="1498600"/>
            <a:chExt cx="5753100" cy="3937000"/>
          </a:xfrm>
        </p:grpSpPr>
        <p:sp>
          <p:nvSpPr>
            <p:cNvPr id="11" name="Shape 11"/>
            <p:cNvSpPr/>
            <p:nvPr/>
          </p:nvSpPr>
          <p:spPr>
            <a:xfrm>
              <a:off x="3213100" y="1498600"/>
              <a:ext cx="5753100" cy="3937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Shape 12"/>
            <p:cNvSpPr/>
            <p:nvPr/>
          </p:nvSpPr>
          <p:spPr>
            <a:xfrm>
              <a:off x="3365500" y="1651000"/>
              <a:ext cx="1778000" cy="3403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517900" y="1803400"/>
              <a:ext cx="1524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E7EC"/>
                  </a:solidFill>
                </a:rPr>
                <a:t>STATE OF CARING 2026</a:t>
              </a:r>
            </a:p>
          </p:txBody>
        </p:sp>
        <p:sp>
          <p:nvSpPr>
            <p:cNvPr id="14" name="Text 14"/>
            <p:cNvSpPr txBox="1"/>
            <p:nvPr/>
          </p:nvSpPr>
          <p:spPr>
            <a:xfrm>
              <a:off x="3517900" y="2997200"/>
              <a:ext cx="1524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3200" b="1" dirty="0">
                  <a:solidFill>
                    <a:srgbClr val="FFFFFF"/>
                  </a:solidFill>
                </a:rPr>
                <a:t>1,700</a:t>
              </a:r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505200"/>
              <a:ext cx="152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200" b="1" dirty="0">
                  <a:solidFill>
                    <a:srgbClr val="FFFFFF"/>
                  </a:solidFill>
                </a:rPr>
                <a:t>carers responded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733800"/>
              <a:ext cx="14732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from across Aotearoa New Zealand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517900" y="4216400"/>
              <a:ext cx="355600" cy="3175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4343400"/>
              <a:ext cx="1473200" cy="609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D9D3EE"/>
                  </a:solidFill>
                </a:rPr>
                <a:t>Most are women, long-term carers and outside paid work.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5346700" y="1676400"/>
              <a:ext cx="3467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Who took part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600700" y="20320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87%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6261100" y="20320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identify as women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5600700" y="23241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5600700" y="2324100"/>
              <a:ext cx="2795397" cy="101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5600700" y="24638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6B6880"/>
                  </a:solidFill>
                </a:rPr>
                <a:t>n=1,452 answered this question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600700" y="26416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68%</a:t>
              </a:r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6261100" y="26416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have cared for 5+ years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600700" y="29337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600700" y="2933700"/>
              <a:ext cx="2184908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600700" y="30734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6B6880"/>
                  </a:solidFill>
                </a:rPr>
                <a:t>Long-term carers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600700" y="32512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76%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6261100" y="32512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NZ European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5600700" y="35433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5600700" y="3543300"/>
              <a:ext cx="2441956" cy="101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8042656" y="3543300"/>
              <a:ext cx="353441" cy="101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8396097" y="3543300"/>
              <a:ext cx="128524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5600700" y="36830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47367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NZ European 76%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Māori 11%    </a:t>
              </a:r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Pacific 4%</a:t>
              </a:r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5600700" y="38608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59%</a:t>
              </a:r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6261100" y="38608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not in paid work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5600700" y="41529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600700" y="4152900"/>
              <a:ext cx="1895729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7496429" y="4152900"/>
              <a:ext cx="449834" cy="101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5600700" y="42926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Not in paid work 59%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Full-time work 14%</a:t>
              </a:r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5600700" y="4470400"/>
              <a:ext cx="6604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006BA8"/>
                  </a:solidFill>
                </a:rPr>
                <a:t>43%</a:t>
              </a:r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6261100" y="4470400"/>
              <a:ext cx="255270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50" b="1" dirty="0">
                  <a:solidFill>
                    <a:srgbClr val="3D3459"/>
                  </a:solidFill>
                </a:rPr>
                <a:t>live in urban areas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5600700" y="4762500"/>
              <a:ext cx="3213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5600700" y="4762500"/>
              <a:ext cx="1381633" cy="101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982333" y="4762500"/>
              <a:ext cx="449834" cy="101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7432167" y="4762500"/>
              <a:ext cx="1381633" cy="1016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5600700" y="4902200"/>
              <a:ext cx="32131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006BA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Urban 43%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Rural 14%    </a:t>
              </a:r>
              <a:r>
                <a:rPr lang="en-NZ" sz="750" b="0" dirty="0">
                  <a:solidFill>
                    <a:srgbClr val="B7AED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Mixed/other</a:t>
              </a:r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3365500" y="5143500"/>
              <a:ext cx="54483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May 2026. Ethnicity groups may not sum to 100%.</a:t>
              </a:r>
            </a:p>
          </p:txBody>
        </p:sp>
        <p:pic>
          <p:nvPicPr>
            <p:cNvPr id="51" name="Graphic 51" descr="Carer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184400"/>
              <a:ext cx="685800" cy="685800"/>
            </a:xfrm>
            <a:prstGeom prst="rect">
              <a:avLst/>
            </a:prstGeom>
          </p:spPr>
        </p:pic>
        <p:pic>
          <p:nvPicPr>
            <p:cNvPr id="52" name="Graphic 52" descr="Women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46700" y="2070100"/>
              <a:ext cx="177800" cy="177800"/>
            </a:xfrm>
            <a:prstGeom prst="rect">
              <a:avLst/>
            </a:prstGeom>
          </p:spPr>
        </p:pic>
        <p:pic>
          <p:nvPicPr>
            <p:cNvPr id="53" name="Graphic 53" descr="Years cari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46700" y="2679700"/>
              <a:ext cx="177800" cy="177800"/>
            </a:xfrm>
            <a:prstGeom prst="rect">
              <a:avLst/>
            </a:prstGeom>
          </p:spPr>
        </p:pic>
        <p:pic>
          <p:nvPicPr>
            <p:cNvPr id="54" name="Graphic 54" descr="Ethnicity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6700" y="3289300"/>
              <a:ext cx="177800" cy="177800"/>
            </a:xfrm>
            <a:prstGeom prst="rect">
              <a:avLst/>
            </a:prstGeom>
          </p:spPr>
        </p:pic>
        <p:pic>
          <p:nvPicPr>
            <p:cNvPr id="55" name="Graphic 55" descr="Work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46700" y="3898900"/>
              <a:ext cx="177800" cy="177800"/>
            </a:xfrm>
            <a:prstGeom prst="rect">
              <a:avLst/>
            </a:prstGeom>
          </p:spPr>
        </p:pic>
        <p:pic>
          <p:nvPicPr>
            <p:cNvPr id="56" name="Graphic 56" descr="Location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46700" y="4508500"/>
              <a:ext cx="177800" cy="177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1404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11"/>
          <p:cNvSpPr txBox="1"/>
          <p:nvPr/>
        </p:nvSpPr>
        <p:spPr>
          <a:xfrm>
            <a:off x="457200" y="279400"/>
            <a:ext cx="762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200" b="1" dirty="0">
                <a:solidFill>
                  <a:srgbClr val="006BA8"/>
                </a:solidFill>
              </a:rPr>
              <a:t>STATE OF CARING 2026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57200" y="508000"/>
            <a:ext cx="112776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2800" b="1" dirty="0">
                <a:solidFill>
                  <a:srgbClr val="473678"/>
                </a:solidFill>
              </a:rPr>
              <a:t>Caring is costing carers their work, income and wellbeing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12800" y="1168400"/>
            <a:ext cx="32766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600" b="1" dirty="0">
                <a:solidFill>
                  <a:srgbClr val="473678"/>
                </a:solidFill>
              </a:rPr>
              <a:t>Work and income</a:t>
            </a:r>
          </a:p>
        </p:txBody>
      </p:sp>
      <p:sp>
        <p:nvSpPr>
          <p:cNvPr id="14" name="Shape 14"/>
          <p:cNvSpPr/>
          <p:nvPr/>
        </p:nvSpPr>
        <p:spPr>
          <a:xfrm>
            <a:off x="457200" y="1498600"/>
            <a:ext cx="3632200" cy="3175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Shape 15"/>
          <p:cNvSpPr/>
          <p:nvPr/>
        </p:nvSpPr>
        <p:spPr>
          <a:xfrm>
            <a:off x="457200" y="16256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Shape 16"/>
          <p:cNvSpPr/>
          <p:nvPr/>
        </p:nvSpPr>
        <p:spPr>
          <a:xfrm>
            <a:off x="457200" y="1625600"/>
            <a:ext cx="63500" cy="12192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Text 17"/>
          <p:cNvSpPr txBox="1"/>
          <p:nvPr/>
        </p:nvSpPr>
        <p:spPr>
          <a:xfrm>
            <a:off x="660400" y="16256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3678"/>
                </a:solidFill>
              </a:rPr>
              <a:t>38%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803400" y="17272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Gave up </a:t>
            </a:r>
            <a:r>
              <a:rPr lang="en-NZ" sz="1400" b="1" dirty="0">
                <a:solidFill>
                  <a:srgbClr val="3D3459"/>
                </a:solidFill>
              </a:rPr>
              <a:t>work</a:t>
            </a:r>
            <a:r>
              <a:rPr lang="en-NZ" sz="1400" b="0" dirty="0">
                <a:solidFill>
                  <a:srgbClr val="3D3459"/>
                </a:solidFill>
              </a:rPr>
              <a:t> to care</a:t>
            </a:r>
          </a:p>
        </p:txBody>
      </p:sp>
      <p:sp>
        <p:nvSpPr>
          <p:cNvPr id="19" name="Shape 19"/>
          <p:cNvSpPr/>
          <p:nvPr/>
        </p:nvSpPr>
        <p:spPr>
          <a:xfrm>
            <a:off x="457200" y="29464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Shape 20"/>
          <p:cNvSpPr/>
          <p:nvPr/>
        </p:nvSpPr>
        <p:spPr>
          <a:xfrm>
            <a:off x="457200" y="2946400"/>
            <a:ext cx="63500" cy="12192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21"/>
          <p:cNvSpPr txBox="1"/>
          <p:nvPr/>
        </p:nvSpPr>
        <p:spPr>
          <a:xfrm>
            <a:off x="660400" y="29464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3678"/>
                </a:solidFill>
              </a:rPr>
              <a:t>18%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1803400" y="30480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1" dirty="0">
                <a:solidFill>
                  <a:srgbClr val="3D3459"/>
                </a:solidFill>
              </a:rPr>
              <a:t>Reduced their hours</a:t>
            </a:r>
            <a:r>
              <a:rPr lang="en-NZ" sz="1400" b="0" dirty="0">
                <a:solidFill>
                  <a:srgbClr val="3D3459"/>
                </a:solidFill>
              </a:rPr>
              <a:t> to care</a:t>
            </a:r>
          </a:p>
        </p:txBody>
      </p:sp>
      <p:sp>
        <p:nvSpPr>
          <p:cNvPr id="23" name="Shape 23"/>
          <p:cNvSpPr/>
          <p:nvPr/>
        </p:nvSpPr>
        <p:spPr>
          <a:xfrm>
            <a:off x="457200" y="42672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Shape 24"/>
          <p:cNvSpPr/>
          <p:nvPr/>
        </p:nvSpPr>
        <p:spPr>
          <a:xfrm>
            <a:off x="457200" y="4267200"/>
            <a:ext cx="63500" cy="12192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Text 25"/>
          <p:cNvSpPr txBox="1"/>
          <p:nvPr/>
        </p:nvSpPr>
        <p:spPr>
          <a:xfrm>
            <a:off x="660400" y="42672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3678"/>
                </a:solidFill>
              </a:rPr>
              <a:t>23%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1803400" y="43688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Received </a:t>
            </a:r>
            <a:r>
              <a:rPr lang="en-NZ" sz="1400" b="1" dirty="0">
                <a:solidFill>
                  <a:srgbClr val="3D3459"/>
                </a:solidFill>
              </a:rPr>
              <a:t>financial support</a:t>
            </a:r>
            <a:r>
              <a:rPr lang="en-NZ" sz="1400" b="0" dirty="0">
                <a:solidFill>
                  <a:srgbClr val="3D3459"/>
                </a:solidFill>
              </a:rPr>
              <a:t>, though 62% cared </a:t>
            </a:r>
            <a:r>
              <a:rPr lang="en-NZ" sz="1400" b="1" dirty="0">
                <a:solidFill>
                  <a:srgbClr val="3D3459"/>
                </a:solidFill>
              </a:rPr>
              <a:t>50+ hours a week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4641850" y="1168400"/>
            <a:ext cx="32766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600" b="1" dirty="0">
                <a:solidFill>
                  <a:srgbClr val="4772AB"/>
                </a:solidFill>
              </a:rPr>
              <a:t>Financial pressure</a:t>
            </a:r>
          </a:p>
        </p:txBody>
      </p:sp>
      <p:sp>
        <p:nvSpPr>
          <p:cNvPr id="28" name="Shape 28"/>
          <p:cNvSpPr/>
          <p:nvPr/>
        </p:nvSpPr>
        <p:spPr>
          <a:xfrm>
            <a:off x="4286250" y="1498600"/>
            <a:ext cx="3632200" cy="3175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Shape 29"/>
          <p:cNvSpPr/>
          <p:nvPr/>
        </p:nvSpPr>
        <p:spPr>
          <a:xfrm>
            <a:off x="4286250" y="16256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0" name="Shape 30"/>
          <p:cNvSpPr/>
          <p:nvPr/>
        </p:nvSpPr>
        <p:spPr>
          <a:xfrm>
            <a:off x="4286250" y="1625600"/>
            <a:ext cx="63500" cy="1219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1" name="Text 31"/>
          <p:cNvSpPr txBox="1"/>
          <p:nvPr/>
        </p:nvSpPr>
        <p:spPr>
          <a:xfrm>
            <a:off x="4489450" y="16256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72AB"/>
                </a:solidFill>
              </a:rPr>
              <a:t>25%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5632450" y="17272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Could </a:t>
            </a:r>
            <a:r>
              <a:rPr lang="en-NZ" sz="1400" b="1" dirty="0">
                <a:solidFill>
                  <a:srgbClr val="3D3459"/>
                </a:solidFill>
              </a:rPr>
              <a:t>afford their bills</a:t>
            </a:r>
            <a:r>
              <a:rPr lang="en-NZ" sz="1400" b="0" dirty="0">
                <a:solidFill>
                  <a:srgbClr val="3D3459"/>
                </a:solidFill>
              </a:rPr>
              <a:t> without struggling</a:t>
            </a:r>
          </a:p>
        </p:txBody>
      </p:sp>
      <p:sp>
        <p:nvSpPr>
          <p:cNvPr id="33" name="Shape 33"/>
          <p:cNvSpPr/>
          <p:nvPr/>
        </p:nvSpPr>
        <p:spPr>
          <a:xfrm>
            <a:off x="4286250" y="29464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Shape 34"/>
          <p:cNvSpPr/>
          <p:nvPr/>
        </p:nvSpPr>
        <p:spPr>
          <a:xfrm>
            <a:off x="4286250" y="2946400"/>
            <a:ext cx="63500" cy="1219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5" name="Text 35"/>
          <p:cNvSpPr txBox="1"/>
          <p:nvPr/>
        </p:nvSpPr>
        <p:spPr>
          <a:xfrm>
            <a:off x="4489450" y="29464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72AB"/>
                </a:solidFill>
              </a:rPr>
              <a:t>75%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5632450" y="30480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Saw </a:t>
            </a:r>
            <a:r>
              <a:rPr lang="en-NZ" sz="1400" b="1" dirty="0">
                <a:solidFill>
                  <a:srgbClr val="3D3459"/>
                </a:solidFill>
              </a:rPr>
              <a:t>less support</a:t>
            </a:r>
            <a:r>
              <a:rPr lang="en-NZ" sz="1400" b="0" dirty="0">
                <a:solidFill>
                  <a:srgbClr val="3D3459"/>
                </a:solidFill>
              </a:rPr>
              <a:t>, or higher support costs, in the last 12 months</a:t>
            </a:r>
          </a:p>
        </p:txBody>
      </p:sp>
      <p:sp>
        <p:nvSpPr>
          <p:cNvPr id="37" name="Shape 37"/>
          <p:cNvSpPr/>
          <p:nvPr/>
        </p:nvSpPr>
        <p:spPr>
          <a:xfrm>
            <a:off x="4286250" y="42672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Shape 38"/>
          <p:cNvSpPr/>
          <p:nvPr/>
        </p:nvSpPr>
        <p:spPr>
          <a:xfrm>
            <a:off x="4286250" y="4267200"/>
            <a:ext cx="63500" cy="1219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Text 39"/>
          <p:cNvSpPr txBox="1"/>
          <p:nvPr/>
        </p:nvSpPr>
        <p:spPr>
          <a:xfrm>
            <a:off x="4489450" y="42672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4772AB"/>
                </a:solidFill>
              </a:rPr>
              <a:t>2.7×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5632450" y="43688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More likely to </a:t>
            </a:r>
            <a:r>
              <a:rPr lang="en-NZ" sz="1400" b="1" dirty="0">
                <a:solidFill>
                  <a:srgbClr val="3D3459"/>
                </a:solidFill>
              </a:rPr>
              <a:t>cut back on food</a:t>
            </a:r>
            <a:r>
              <a:rPr lang="en-NZ" sz="1400" b="0" dirty="0">
                <a:solidFill>
                  <a:srgbClr val="3D3459"/>
                </a:solidFill>
              </a:rPr>
              <a:t> when struggling, for carers with disabilities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8470900" y="1168400"/>
            <a:ext cx="32766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600" b="1" dirty="0">
                <a:solidFill>
                  <a:srgbClr val="006BA8"/>
                </a:solidFill>
              </a:rPr>
              <a:t>Health and wellbeing</a:t>
            </a:r>
          </a:p>
        </p:txBody>
      </p:sp>
      <p:sp>
        <p:nvSpPr>
          <p:cNvPr id="42" name="Shape 42"/>
          <p:cNvSpPr/>
          <p:nvPr/>
        </p:nvSpPr>
        <p:spPr>
          <a:xfrm>
            <a:off x="8115300" y="1498600"/>
            <a:ext cx="3632200" cy="3175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Shape 43"/>
          <p:cNvSpPr/>
          <p:nvPr/>
        </p:nvSpPr>
        <p:spPr>
          <a:xfrm>
            <a:off x="8115300" y="16256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4" name="Shape 44"/>
          <p:cNvSpPr/>
          <p:nvPr/>
        </p:nvSpPr>
        <p:spPr>
          <a:xfrm>
            <a:off x="8115300" y="1625600"/>
            <a:ext cx="63500" cy="121920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5" name="Text 45"/>
          <p:cNvSpPr txBox="1"/>
          <p:nvPr/>
        </p:nvSpPr>
        <p:spPr>
          <a:xfrm>
            <a:off x="8318500" y="16256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007ABF"/>
                </a:solidFill>
              </a:rPr>
              <a:t>56%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9461500" y="17272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Had a </a:t>
            </a:r>
            <a:r>
              <a:rPr lang="en-NZ" sz="1400" b="1" dirty="0">
                <a:solidFill>
                  <a:srgbClr val="3D3459"/>
                </a:solidFill>
              </a:rPr>
              <a:t>disability or health condition</a:t>
            </a:r>
            <a:r>
              <a:rPr lang="en-NZ" sz="1400" b="0" dirty="0">
                <a:solidFill>
                  <a:srgbClr val="3D3459"/>
                </a:solidFill>
              </a:rPr>
              <a:t>; only 61% of them got the allowance</a:t>
            </a:r>
          </a:p>
        </p:txBody>
      </p:sp>
      <p:sp>
        <p:nvSpPr>
          <p:cNvPr id="47" name="Shape 47"/>
          <p:cNvSpPr/>
          <p:nvPr/>
        </p:nvSpPr>
        <p:spPr>
          <a:xfrm>
            <a:off x="8115300" y="29464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8" name="Shape 48"/>
          <p:cNvSpPr/>
          <p:nvPr/>
        </p:nvSpPr>
        <p:spPr>
          <a:xfrm>
            <a:off x="8115300" y="2946400"/>
            <a:ext cx="63500" cy="121920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Text 49"/>
          <p:cNvSpPr txBox="1"/>
          <p:nvPr/>
        </p:nvSpPr>
        <p:spPr>
          <a:xfrm>
            <a:off x="8318500" y="29464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007ABF"/>
                </a:solidFill>
              </a:rPr>
              <a:t>78%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9461500" y="30480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Were </a:t>
            </a:r>
            <a:r>
              <a:rPr lang="en-NZ" sz="1400" b="1" dirty="0">
                <a:solidFill>
                  <a:srgbClr val="3D3459"/>
                </a:solidFill>
              </a:rPr>
              <a:t>lonely</a:t>
            </a:r>
            <a:r>
              <a:rPr lang="en-NZ" sz="1400" b="0" dirty="0">
                <a:solidFill>
                  <a:srgbClr val="3D3459"/>
                </a:solidFill>
              </a:rPr>
              <a:t>; 47% </a:t>
            </a:r>
            <a:r>
              <a:rPr lang="en-NZ" sz="1400" b="1" dirty="0">
                <a:solidFill>
                  <a:srgbClr val="3D3459"/>
                </a:solidFill>
              </a:rPr>
              <a:t>couldn't leave the house</a:t>
            </a:r>
            <a:r>
              <a:rPr lang="en-NZ" sz="1400" b="0" dirty="0">
                <a:solidFill>
                  <a:srgbClr val="3D3459"/>
                </a:solidFill>
              </a:rPr>
              <a:t> for breaks</a:t>
            </a:r>
          </a:p>
        </p:txBody>
      </p:sp>
      <p:sp>
        <p:nvSpPr>
          <p:cNvPr id="51" name="Shape 51"/>
          <p:cNvSpPr/>
          <p:nvPr/>
        </p:nvSpPr>
        <p:spPr>
          <a:xfrm>
            <a:off x="8115300" y="4267200"/>
            <a:ext cx="36322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Shape 52"/>
          <p:cNvSpPr/>
          <p:nvPr/>
        </p:nvSpPr>
        <p:spPr>
          <a:xfrm>
            <a:off x="8115300" y="4267200"/>
            <a:ext cx="63500" cy="1219200"/>
          </a:xfrm>
          <a:prstGeom prst="rect">
            <a:avLst/>
          </a:prstGeom>
          <a:solidFill>
            <a:srgbClr val="007AB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Text 53"/>
          <p:cNvSpPr txBox="1"/>
          <p:nvPr/>
        </p:nvSpPr>
        <p:spPr>
          <a:xfrm>
            <a:off x="8318500" y="4267200"/>
            <a:ext cx="1117600" cy="1219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3200" b="1" dirty="0">
                <a:solidFill>
                  <a:srgbClr val="007ABF"/>
                </a:solidFill>
              </a:rPr>
              <a:t>76%</a:t>
            </a:r>
          </a:p>
        </p:txBody>
      </p:sp>
      <p:sp>
        <p:nvSpPr>
          <p:cNvPr id="54" name="Text 54"/>
          <p:cNvSpPr txBox="1"/>
          <p:nvPr/>
        </p:nvSpPr>
        <p:spPr>
          <a:xfrm>
            <a:off x="9461500" y="4368800"/>
            <a:ext cx="2133600" cy="1016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Worried about </a:t>
            </a:r>
            <a:r>
              <a:rPr lang="en-NZ" sz="1400" b="1" dirty="0">
                <a:solidFill>
                  <a:srgbClr val="3D3459"/>
                </a:solidFill>
              </a:rPr>
              <a:t>depression or anxiety</a:t>
            </a:r>
            <a:r>
              <a:rPr lang="en-NZ" sz="1400" b="0" dirty="0">
                <a:solidFill>
                  <a:srgbClr val="3D3459"/>
                </a:solidFill>
              </a:rPr>
              <a:t>; only 56% of them got treatment</a:t>
            </a:r>
          </a:p>
        </p:txBody>
      </p:sp>
      <p:sp>
        <p:nvSpPr>
          <p:cNvPr id="55" name="Shape 55"/>
          <p:cNvSpPr/>
          <p:nvPr/>
        </p:nvSpPr>
        <p:spPr>
          <a:xfrm>
            <a:off x="457200" y="5638800"/>
            <a:ext cx="11277600" cy="7366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6" name="Text 56"/>
          <p:cNvSpPr txBox="1"/>
          <p:nvPr/>
        </p:nvSpPr>
        <p:spPr>
          <a:xfrm>
            <a:off x="660400" y="5588000"/>
            <a:ext cx="508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5400" b="1" dirty="0">
                <a:solidFill>
                  <a:srgbClr val="00E7EC"/>
                </a:solidFill>
              </a:rPr>
              <a:t>“</a:t>
            </a:r>
          </a:p>
        </p:txBody>
      </p:sp>
      <p:sp>
        <p:nvSpPr>
          <p:cNvPr id="57" name="Text 57"/>
          <p:cNvSpPr txBox="1"/>
          <p:nvPr/>
        </p:nvSpPr>
        <p:spPr>
          <a:xfrm>
            <a:off x="1219200" y="5638800"/>
            <a:ext cx="10414000" cy="736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800" b="1" i="1" dirty="0">
                <a:solidFill>
                  <a:srgbClr val="FFFFFF"/>
                </a:solidFill>
              </a:rPr>
              <a:t>It's impacted my whole life. I have no life to myself anymore.</a:t>
            </a:r>
            <a:r>
              <a:rPr lang="en-NZ" sz="1400" b="0" dirty="0">
                <a:solidFill>
                  <a:srgbClr val="00E7EC"/>
                </a:solidFill>
              </a:rPr>
              <a:t>   Carer, survey respondent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457200" y="6477000"/>
            <a:ext cx="112776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NZ" sz="1000" b="0" dirty="0">
                <a:solidFill>
                  <a:srgbClr val="6B6880"/>
                </a:solidFill>
              </a:rPr>
              <a:t>Source: Synergia, State of Caring Report Two, 2026</a:t>
            </a:r>
          </a:p>
        </p:txBody>
      </p:sp>
      <p:pic>
        <p:nvPicPr>
          <p:cNvPr id="59" name="Graphic 59" descr="Wor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1168400"/>
            <a:ext cx="279400" cy="279400"/>
          </a:xfrm>
          <a:prstGeom prst="rect">
            <a:avLst/>
          </a:prstGeom>
        </p:spPr>
      </p:pic>
      <p:pic>
        <p:nvPicPr>
          <p:cNvPr id="60" name="Graphic 60" descr="Mone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6250" y="1168400"/>
            <a:ext cx="279400" cy="279400"/>
          </a:xfrm>
          <a:prstGeom prst="rect">
            <a:avLst/>
          </a:prstGeom>
        </p:spPr>
      </p:pic>
      <p:pic>
        <p:nvPicPr>
          <p:cNvPr id="61" name="Graphic 61" descr="Wellbei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5300" y="11684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33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Portrait infographic with icons">
            <a:extLst>
              <a:ext uri="{FF2B5EF4-FFF2-40B4-BE49-F238E27FC236}">
                <a16:creationId xmlns:a16="http://schemas.microsoft.com/office/drawing/2014/main" id="{7E17B59A-E1F0-A6C2-50A6-E5A96F9EBC96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grpSp>
          <p:nvGrpSpPr>
            <p:cNvPr id="2" name="Portrait infographic">
              <a:extLst>
                <a:ext uri="{FF2B5EF4-FFF2-40B4-BE49-F238E27FC236}">
                  <a16:creationId xmlns:a16="http://schemas.microsoft.com/office/drawing/2014/main" id="{9DAC6952-77DB-55B5-0B9A-C6E04FB9777B}"/>
                </a:ext>
              </a:extLst>
            </p:cNvPr>
            <p:cNvGrpSpPr/>
            <p:nvPr/>
          </p:nvGrpSpPr>
          <p:grpSpPr>
            <a:xfrm>
              <a:off x="3670300" y="0"/>
              <a:ext cx="4851400" cy="6858000"/>
              <a:chOff x="3670300" y="0"/>
              <a:chExt cx="4851400" cy="6858000"/>
            </a:xfrm>
          </p:grpSpPr>
          <p:sp>
            <p:nvSpPr>
              <p:cNvPr id="11" name="Shape 11"/>
              <p:cNvSpPr/>
              <p:nvPr/>
            </p:nvSpPr>
            <p:spPr>
              <a:xfrm>
                <a:off x="3670300" y="0"/>
                <a:ext cx="4851400" cy="6858000"/>
              </a:xfrm>
              <a:prstGeom prst="rect">
                <a:avLst/>
              </a:prstGeom>
              <a:solidFill>
                <a:srgbClr val="F6F5FA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Text 12"/>
              <p:cNvSpPr txBox="1"/>
              <p:nvPr/>
            </p:nvSpPr>
            <p:spPr>
              <a:xfrm>
                <a:off x="3873500" y="177800"/>
                <a:ext cx="4445000" cy="152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800" b="1" dirty="0">
                    <a:solidFill>
                      <a:srgbClr val="006BA8"/>
                    </a:solidFill>
                  </a:rPr>
                  <a:t>STATE OF CARING 2026</a:t>
                </a:r>
              </a:p>
            </p:txBody>
          </p:sp>
          <p:sp>
            <p:nvSpPr>
              <p:cNvPr id="13" name="Text 13"/>
              <p:cNvSpPr txBox="1"/>
              <p:nvPr/>
            </p:nvSpPr>
            <p:spPr>
              <a:xfrm>
                <a:off x="3873500" y="355600"/>
                <a:ext cx="4445000" cy="533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5000"/>
                  </a:lnSpc>
                </a:pPr>
                <a:r>
                  <a:rPr lang="en-NZ" sz="1600" b="1" dirty="0">
                    <a:solidFill>
                      <a:srgbClr val="473678"/>
                    </a:solidFill>
                  </a:rPr>
                  <a:t>Caring is costing carers their work, income and wellbeing</a:t>
                </a:r>
              </a:p>
            </p:txBody>
          </p:sp>
          <p:sp>
            <p:nvSpPr>
              <p:cNvPr id="14" name="Text 14"/>
              <p:cNvSpPr txBox="1"/>
              <p:nvPr/>
            </p:nvSpPr>
            <p:spPr>
              <a:xfrm>
                <a:off x="4127500" y="965200"/>
                <a:ext cx="4191000" cy="203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100" b="1" dirty="0">
                    <a:solidFill>
                      <a:srgbClr val="473678"/>
                    </a:solidFill>
                  </a:rPr>
                  <a:t>Work and income</a:t>
                </a:r>
              </a:p>
            </p:txBody>
          </p:sp>
          <p:sp>
            <p:nvSpPr>
              <p:cNvPr id="15" name="Shape 15"/>
              <p:cNvSpPr/>
              <p:nvPr/>
            </p:nvSpPr>
            <p:spPr>
              <a:xfrm>
                <a:off x="3873500" y="1206500"/>
                <a:ext cx="4445000" cy="1905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Shape 16"/>
              <p:cNvSpPr/>
              <p:nvPr/>
            </p:nvSpPr>
            <p:spPr>
              <a:xfrm>
                <a:off x="3873500" y="12954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Shape 17"/>
              <p:cNvSpPr/>
              <p:nvPr/>
            </p:nvSpPr>
            <p:spPr>
              <a:xfrm>
                <a:off x="3873500" y="1295400"/>
                <a:ext cx="1413933" cy="381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Text 18"/>
              <p:cNvSpPr txBox="1"/>
              <p:nvPr/>
            </p:nvSpPr>
            <p:spPr>
              <a:xfrm>
                <a:off x="3987800" y="13970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3678"/>
                    </a:solidFill>
                  </a:rPr>
                  <a:t>38%</a:t>
                </a:r>
              </a:p>
            </p:txBody>
          </p:sp>
          <p:sp>
            <p:nvSpPr>
              <p:cNvPr id="63" name="Bar 63"/>
              <p:cNvSpPr/>
              <p:nvPr/>
            </p:nvSpPr>
            <p:spPr>
              <a:xfrm>
                <a:off x="3987800" y="17780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" name="Bar 64"/>
              <p:cNvSpPr/>
              <p:nvPr/>
            </p:nvSpPr>
            <p:spPr>
              <a:xfrm>
                <a:off x="3987800" y="1778000"/>
                <a:ext cx="450427" cy="635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Text 19"/>
              <p:cNvSpPr txBox="1"/>
              <p:nvPr/>
            </p:nvSpPr>
            <p:spPr>
              <a:xfrm>
                <a:off x="3987800" y="19050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Gave up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work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to care</a:t>
                </a:r>
              </a:p>
            </p:txBody>
          </p:sp>
          <p:sp>
            <p:nvSpPr>
              <p:cNvPr id="20" name="Shape 20"/>
              <p:cNvSpPr/>
              <p:nvPr/>
            </p:nvSpPr>
            <p:spPr>
              <a:xfrm>
                <a:off x="5389033" y="12954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" name="Shape 21"/>
              <p:cNvSpPr/>
              <p:nvPr/>
            </p:nvSpPr>
            <p:spPr>
              <a:xfrm>
                <a:off x="5389033" y="1295400"/>
                <a:ext cx="1413933" cy="381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Text 22"/>
              <p:cNvSpPr txBox="1"/>
              <p:nvPr/>
            </p:nvSpPr>
            <p:spPr>
              <a:xfrm>
                <a:off x="5503333" y="13970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3678"/>
                    </a:solidFill>
                  </a:rPr>
                  <a:t>18%</a:t>
                </a:r>
              </a:p>
            </p:txBody>
          </p:sp>
          <p:sp>
            <p:nvSpPr>
              <p:cNvPr id="65" name="Bar 65"/>
              <p:cNvSpPr/>
              <p:nvPr/>
            </p:nvSpPr>
            <p:spPr>
              <a:xfrm>
                <a:off x="5503333" y="17780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Bar 66"/>
              <p:cNvSpPr/>
              <p:nvPr/>
            </p:nvSpPr>
            <p:spPr>
              <a:xfrm>
                <a:off x="5503333" y="1778000"/>
                <a:ext cx="213360" cy="635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Text 23"/>
              <p:cNvSpPr txBox="1"/>
              <p:nvPr/>
            </p:nvSpPr>
            <p:spPr>
              <a:xfrm>
                <a:off x="5503333" y="19050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1" dirty="0">
                    <a:solidFill>
                      <a:srgbClr val="3D3459"/>
                    </a:solidFill>
                  </a:rPr>
                  <a:t>Reduced their hours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to care</a:t>
                </a:r>
              </a:p>
            </p:txBody>
          </p:sp>
          <p:sp>
            <p:nvSpPr>
              <p:cNvPr id="24" name="Shape 24"/>
              <p:cNvSpPr/>
              <p:nvPr/>
            </p:nvSpPr>
            <p:spPr>
              <a:xfrm>
                <a:off x="6904567" y="12954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" name="Shape 25"/>
              <p:cNvSpPr/>
              <p:nvPr/>
            </p:nvSpPr>
            <p:spPr>
              <a:xfrm>
                <a:off x="6904567" y="1295400"/>
                <a:ext cx="1413933" cy="381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" name="Text 26"/>
              <p:cNvSpPr txBox="1"/>
              <p:nvPr/>
            </p:nvSpPr>
            <p:spPr>
              <a:xfrm>
                <a:off x="7018867" y="13970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3678"/>
                    </a:solidFill>
                  </a:rPr>
                  <a:t>23%</a:t>
                </a:r>
              </a:p>
            </p:txBody>
          </p:sp>
          <p:sp>
            <p:nvSpPr>
              <p:cNvPr id="67" name="Bar 67"/>
              <p:cNvSpPr/>
              <p:nvPr/>
            </p:nvSpPr>
            <p:spPr>
              <a:xfrm>
                <a:off x="7018867" y="17780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Bar 68"/>
              <p:cNvSpPr/>
              <p:nvPr/>
            </p:nvSpPr>
            <p:spPr>
              <a:xfrm>
                <a:off x="7018867" y="1778000"/>
                <a:ext cx="272627" cy="635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Text 27"/>
              <p:cNvSpPr txBox="1"/>
              <p:nvPr/>
            </p:nvSpPr>
            <p:spPr>
              <a:xfrm>
                <a:off x="7018867" y="19050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Received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financial support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, though 62% cared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50+ hours a week</a:t>
                </a:r>
              </a:p>
            </p:txBody>
          </p:sp>
          <p:sp>
            <p:nvSpPr>
              <p:cNvPr id="28" name="Text 28"/>
              <p:cNvSpPr txBox="1"/>
              <p:nvPr/>
            </p:nvSpPr>
            <p:spPr>
              <a:xfrm>
                <a:off x="4127500" y="2641600"/>
                <a:ext cx="4191000" cy="203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100" b="1" dirty="0">
                    <a:solidFill>
                      <a:srgbClr val="4772AB"/>
                    </a:solidFill>
                  </a:rPr>
                  <a:t>Financial pressure</a:t>
                </a:r>
              </a:p>
            </p:txBody>
          </p:sp>
          <p:sp>
            <p:nvSpPr>
              <p:cNvPr id="29" name="Shape 29"/>
              <p:cNvSpPr/>
              <p:nvPr/>
            </p:nvSpPr>
            <p:spPr>
              <a:xfrm>
                <a:off x="3873500" y="2882900"/>
                <a:ext cx="4445000" cy="1905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Shape 30"/>
              <p:cNvSpPr/>
              <p:nvPr/>
            </p:nvSpPr>
            <p:spPr>
              <a:xfrm>
                <a:off x="3873500" y="29718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Shape 31"/>
              <p:cNvSpPr/>
              <p:nvPr/>
            </p:nvSpPr>
            <p:spPr>
              <a:xfrm>
                <a:off x="3873500" y="2971800"/>
                <a:ext cx="1413933" cy="381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Text 32"/>
              <p:cNvSpPr txBox="1"/>
              <p:nvPr/>
            </p:nvSpPr>
            <p:spPr>
              <a:xfrm>
                <a:off x="3987800" y="30734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72AB"/>
                    </a:solidFill>
                  </a:rPr>
                  <a:t>25%</a:t>
                </a:r>
              </a:p>
            </p:txBody>
          </p:sp>
          <p:sp>
            <p:nvSpPr>
              <p:cNvPr id="69" name="Bar 69"/>
              <p:cNvSpPr/>
              <p:nvPr/>
            </p:nvSpPr>
            <p:spPr>
              <a:xfrm>
                <a:off x="3987800" y="34544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Bar 70"/>
              <p:cNvSpPr/>
              <p:nvPr/>
            </p:nvSpPr>
            <p:spPr>
              <a:xfrm>
                <a:off x="3987800" y="3454400"/>
                <a:ext cx="296333" cy="635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Text 33"/>
              <p:cNvSpPr txBox="1"/>
              <p:nvPr/>
            </p:nvSpPr>
            <p:spPr>
              <a:xfrm>
                <a:off x="3987800" y="35814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Could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afford their bills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without struggling</a:t>
                </a: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5389033" y="29718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5389033" y="2971800"/>
                <a:ext cx="1413933" cy="381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Text 36"/>
              <p:cNvSpPr txBox="1"/>
              <p:nvPr/>
            </p:nvSpPr>
            <p:spPr>
              <a:xfrm>
                <a:off x="5503333" y="30734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72AB"/>
                    </a:solidFill>
                  </a:rPr>
                  <a:t>75%</a:t>
                </a:r>
              </a:p>
            </p:txBody>
          </p:sp>
          <p:sp>
            <p:nvSpPr>
              <p:cNvPr id="71" name="Bar 71"/>
              <p:cNvSpPr/>
              <p:nvPr/>
            </p:nvSpPr>
            <p:spPr>
              <a:xfrm>
                <a:off x="5503333" y="34544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Bar 72"/>
              <p:cNvSpPr/>
              <p:nvPr/>
            </p:nvSpPr>
            <p:spPr>
              <a:xfrm>
                <a:off x="5503333" y="3454400"/>
                <a:ext cx="889000" cy="635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Text 37"/>
              <p:cNvSpPr txBox="1"/>
              <p:nvPr/>
            </p:nvSpPr>
            <p:spPr>
              <a:xfrm>
                <a:off x="5503333" y="35814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Saw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less support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, or higher support costs, in the last 12 months</a:t>
                </a:r>
              </a:p>
            </p:txBody>
          </p:sp>
          <p:sp>
            <p:nvSpPr>
              <p:cNvPr id="38" name="Shape 38"/>
              <p:cNvSpPr/>
              <p:nvPr/>
            </p:nvSpPr>
            <p:spPr>
              <a:xfrm>
                <a:off x="6904567" y="29718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Shape 39"/>
              <p:cNvSpPr/>
              <p:nvPr/>
            </p:nvSpPr>
            <p:spPr>
              <a:xfrm>
                <a:off x="6904567" y="2971800"/>
                <a:ext cx="1413933" cy="381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Text 40"/>
              <p:cNvSpPr txBox="1"/>
              <p:nvPr/>
            </p:nvSpPr>
            <p:spPr>
              <a:xfrm>
                <a:off x="7018867" y="30734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4772AB"/>
                    </a:solidFill>
                  </a:rPr>
                  <a:t>2.7×</a:t>
                </a:r>
              </a:p>
            </p:txBody>
          </p:sp>
          <p:sp>
            <p:nvSpPr>
              <p:cNvPr id="73" name="Bar 73"/>
              <p:cNvSpPr/>
              <p:nvPr/>
            </p:nvSpPr>
            <p:spPr>
              <a:xfrm>
                <a:off x="7018867" y="3429000"/>
                <a:ext cx="114300" cy="1143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Bar 74"/>
              <p:cNvSpPr/>
              <p:nvPr/>
            </p:nvSpPr>
            <p:spPr>
              <a:xfrm>
                <a:off x="7018867" y="3429000"/>
                <a:ext cx="114300" cy="1143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Bar 75"/>
              <p:cNvSpPr/>
              <p:nvPr/>
            </p:nvSpPr>
            <p:spPr>
              <a:xfrm>
                <a:off x="7183967" y="3429000"/>
                <a:ext cx="114300" cy="1143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Bar 76"/>
              <p:cNvSpPr/>
              <p:nvPr/>
            </p:nvSpPr>
            <p:spPr>
              <a:xfrm>
                <a:off x="7183967" y="3429000"/>
                <a:ext cx="114300" cy="1143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Bar 77"/>
              <p:cNvSpPr/>
              <p:nvPr/>
            </p:nvSpPr>
            <p:spPr>
              <a:xfrm>
                <a:off x="7349067" y="3429000"/>
                <a:ext cx="114300" cy="1143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Bar 78"/>
              <p:cNvSpPr/>
              <p:nvPr/>
            </p:nvSpPr>
            <p:spPr>
              <a:xfrm>
                <a:off x="7349067" y="3429000"/>
                <a:ext cx="80010" cy="114300"/>
              </a:xfrm>
              <a:prstGeom prst="rect">
                <a:avLst/>
              </a:prstGeom>
              <a:solidFill>
                <a:srgbClr val="4772AB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Text 41"/>
              <p:cNvSpPr txBox="1"/>
              <p:nvPr/>
            </p:nvSpPr>
            <p:spPr>
              <a:xfrm>
                <a:off x="7018867" y="35814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More likely to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cut back on food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when struggling, for carers with disabilities</a:t>
                </a:r>
              </a:p>
            </p:txBody>
          </p:sp>
          <p:sp>
            <p:nvSpPr>
              <p:cNvPr id="42" name="Text 42"/>
              <p:cNvSpPr txBox="1"/>
              <p:nvPr/>
            </p:nvSpPr>
            <p:spPr>
              <a:xfrm>
                <a:off x="4127500" y="4318000"/>
                <a:ext cx="4191000" cy="203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100" b="1" dirty="0">
                    <a:solidFill>
                      <a:srgbClr val="006BA8"/>
                    </a:solidFill>
                  </a:rPr>
                  <a:t>Health and wellbeing</a:t>
                </a:r>
              </a:p>
            </p:txBody>
          </p:sp>
          <p:sp>
            <p:nvSpPr>
              <p:cNvPr id="43" name="Shape 43"/>
              <p:cNvSpPr/>
              <p:nvPr/>
            </p:nvSpPr>
            <p:spPr>
              <a:xfrm>
                <a:off x="3873500" y="4559300"/>
                <a:ext cx="4445000" cy="1905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Shape 44"/>
              <p:cNvSpPr/>
              <p:nvPr/>
            </p:nvSpPr>
            <p:spPr>
              <a:xfrm>
                <a:off x="3873500" y="46482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Shape 45"/>
              <p:cNvSpPr/>
              <p:nvPr/>
            </p:nvSpPr>
            <p:spPr>
              <a:xfrm>
                <a:off x="3873500" y="4648200"/>
                <a:ext cx="1413933" cy="381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Text 46"/>
              <p:cNvSpPr txBox="1"/>
              <p:nvPr/>
            </p:nvSpPr>
            <p:spPr>
              <a:xfrm>
                <a:off x="3987800" y="47498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006BA8"/>
                    </a:solidFill>
                  </a:rPr>
                  <a:t>56%</a:t>
                </a:r>
              </a:p>
            </p:txBody>
          </p:sp>
          <p:sp>
            <p:nvSpPr>
              <p:cNvPr id="79" name="Bar 79"/>
              <p:cNvSpPr/>
              <p:nvPr/>
            </p:nvSpPr>
            <p:spPr>
              <a:xfrm>
                <a:off x="3987800" y="51308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" name="Bar 80"/>
              <p:cNvSpPr/>
              <p:nvPr/>
            </p:nvSpPr>
            <p:spPr>
              <a:xfrm>
                <a:off x="3987800" y="5130800"/>
                <a:ext cx="663786" cy="635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Text 47"/>
              <p:cNvSpPr txBox="1"/>
              <p:nvPr/>
            </p:nvSpPr>
            <p:spPr>
              <a:xfrm>
                <a:off x="3987800" y="52578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Had a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disability or health condition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; only 61% of </a:t>
                </a:r>
                <a:r>
                  <a:rPr lang="en-NZ" sz="900" dirty="0">
                    <a:solidFill>
                      <a:srgbClr val="3D3459"/>
                    </a:solidFill>
                  </a:rPr>
                  <a:t>g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ot the allowance</a:t>
                </a:r>
              </a:p>
            </p:txBody>
          </p:sp>
          <p:sp>
            <p:nvSpPr>
              <p:cNvPr id="48" name="Shape 48"/>
              <p:cNvSpPr/>
              <p:nvPr/>
            </p:nvSpPr>
            <p:spPr>
              <a:xfrm>
                <a:off x="5389033" y="46482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Shape 49"/>
              <p:cNvSpPr/>
              <p:nvPr/>
            </p:nvSpPr>
            <p:spPr>
              <a:xfrm>
                <a:off x="5389033" y="4648200"/>
                <a:ext cx="1413933" cy="381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Text 50"/>
              <p:cNvSpPr txBox="1"/>
              <p:nvPr/>
            </p:nvSpPr>
            <p:spPr>
              <a:xfrm>
                <a:off x="5503333" y="47498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006BA8"/>
                    </a:solidFill>
                  </a:rPr>
                  <a:t>78%</a:t>
                </a:r>
              </a:p>
            </p:txBody>
          </p:sp>
          <p:sp>
            <p:nvSpPr>
              <p:cNvPr id="81" name="Bar 81"/>
              <p:cNvSpPr/>
              <p:nvPr/>
            </p:nvSpPr>
            <p:spPr>
              <a:xfrm>
                <a:off x="5503333" y="51308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Bar 82"/>
              <p:cNvSpPr/>
              <p:nvPr/>
            </p:nvSpPr>
            <p:spPr>
              <a:xfrm>
                <a:off x="5503333" y="5130800"/>
                <a:ext cx="924560" cy="635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Text 51"/>
              <p:cNvSpPr txBox="1"/>
              <p:nvPr/>
            </p:nvSpPr>
            <p:spPr>
              <a:xfrm>
                <a:off x="5503333" y="52578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Were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lonely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; 47%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couldn't leave the house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 for breaks</a:t>
                </a:r>
              </a:p>
            </p:txBody>
          </p:sp>
          <p:sp>
            <p:nvSpPr>
              <p:cNvPr id="52" name="Shape 52"/>
              <p:cNvSpPr/>
              <p:nvPr/>
            </p:nvSpPr>
            <p:spPr>
              <a:xfrm>
                <a:off x="6904567" y="4648200"/>
                <a:ext cx="1413933" cy="1270000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4E1EE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Shape 53"/>
              <p:cNvSpPr/>
              <p:nvPr/>
            </p:nvSpPr>
            <p:spPr>
              <a:xfrm>
                <a:off x="6904567" y="4648200"/>
                <a:ext cx="1413933" cy="381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Text 54"/>
              <p:cNvSpPr txBox="1"/>
              <p:nvPr/>
            </p:nvSpPr>
            <p:spPr>
              <a:xfrm>
                <a:off x="7018867" y="4749800"/>
                <a:ext cx="1185333" cy="3302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200" b="1" dirty="0">
                    <a:solidFill>
                      <a:srgbClr val="006BA8"/>
                    </a:solidFill>
                  </a:rPr>
                  <a:t>76%</a:t>
                </a:r>
              </a:p>
            </p:txBody>
          </p:sp>
          <p:sp>
            <p:nvSpPr>
              <p:cNvPr id="83" name="Bar 83"/>
              <p:cNvSpPr/>
              <p:nvPr/>
            </p:nvSpPr>
            <p:spPr>
              <a:xfrm>
                <a:off x="7018867" y="5130800"/>
                <a:ext cx="1185333" cy="63500"/>
              </a:xfrm>
              <a:prstGeom prst="rect">
                <a:avLst/>
              </a:prstGeom>
              <a:solidFill>
                <a:srgbClr val="E4E1EE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Bar 84"/>
              <p:cNvSpPr/>
              <p:nvPr/>
            </p:nvSpPr>
            <p:spPr>
              <a:xfrm>
                <a:off x="7018867" y="5130800"/>
                <a:ext cx="900853" cy="63500"/>
              </a:xfrm>
              <a:prstGeom prst="rect">
                <a:avLst/>
              </a:prstGeom>
              <a:solidFill>
                <a:srgbClr val="006BA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" name="Text 55"/>
              <p:cNvSpPr txBox="1"/>
              <p:nvPr/>
            </p:nvSpPr>
            <p:spPr>
              <a:xfrm>
                <a:off x="7018867" y="5257800"/>
                <a:ext cx="1185333" cy="609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98000"/>
                  </a:lnSpc>
                </a:pPr>
                <a:r>
                  <a:rPr lang="en-NZ" sz="900" b="0" dirty="0">
                    <a:solidFill>
                      <a:srgbClr val="3D3459"/>
                    </a:solidFill>
                  </a:rPr>
                  <a:t>Worried about </a:t>
                </a:r>
                <a:r>
                  <a:rPr lang="en-NZ" sz="900" b="1" dirty="0">
                    <a:solidFill>
                      <a:srgbClr val="3D3459"/>
                    </a:solidFill>
                  </a:rPr>
                  <a:t>depression or anxiety</a:t>
                </a:r>
                <a:r>
                  <a:rPr lang="en-NZ" sz="900" b="0" dirty="0">
                    <a:solidFill>
                      <a:srgbClr val="3D3459"/>
                    </a:solidFill>
                  </a:rPr>
                  <a:t>; only 56% of got treatment</a:t>
                </a:r>
              </a:p>
            </p:txBody>
          </p:sp>
          <p:sp>
            <p:nvSpPr>
              <p:cNvPr id="56" name="Shape 56"/>
              <p:cNvSpPr/>
              <p:nvPr/>
            </p:nvSpPr>
            <p:spPr>
              <a:xfrm>
                <a:off x="3873500" y="6045200"/>
                <a:ext cx="4445000" cy="508000"/>
              </a:xfrm>
              <a:prstGeom prst="rect">
                <a:avLst/>
              </a:prstGeom>
              <a:solidFill>
                <a:srgbClr val="473678"/>
              </a:solidFill>
              <a:ln>
                <a:noFill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" name="Text 57"/>
              <p:cNvSpPr txBox="1"/>
              <p:nvPr/>
            </p:nvSpPr>
            <p:spPr>
              <a:xfrm>
                <a:off x="3975100" y="6019800"/>
                <a:ext cx="25400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2600" b="1" dirty="0">
                    <a:solidFill>
                      <a:srgbClr val="00E7EC"/>
                    </a:solidFill>
                  </a:rPr>
                  <a:t>“</a:t>
                </a:r>
              </a:p>
            </p:txBody>
          </p:sp>
          <p:sp>
            <p:nvSpPr>
              <p:cNvPr id="58" name="Text 58"/>
              <p:cNvSpPr txBox="1"/>
              <p:nvPr/>
            </p:nvSpPr>
            <p:spPr>
              <a:xfrm>
                <a:off x="4254500" y="6045200"/>
                <a:ext cx="3962400" cy="508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1000" b="1" i="1" dirty="0">
                    <a:solidFill>
                      <a:srgbClr val="FFFFFF"/>
                    </a:solidFill>
                  </a:rPr>
                  <a:t>It's impacted my whole life. I have no life to myself anymore.</a:t>
                </a:r>
              </a:p>
              <a:p>
                <a:pPr algn="l">
                  <a:lnSpc>
                    <a:spcPct val="100000"/>
                  </a:lnSpc>
                </a:pPr>
                <a:r>
                  <a:rPr lang="en-NZ" sz="800" b="0" dirty="0">
                    <a:solidFill>
                      <a:srgbClr val="00E7EC"/>
                    </a:solidFill>
                  </a:rPr>
                  <a:t>Carer, survey respondent</a:t>
                </a:r>
              </a:p>
            </p:txBody>
          </p:sp>
          <p:sp>
            <p:nvSpPr>
              <p:cNvPr id="59" name="Text 59"/>
              <p:cNvSpPr txBox="1"/>
              <p:nvPr/>
            </p:nvSpPr>
            <p:spPr>
              <a:xfrm>
                <a:off x="3873500" y="6642100"/>
                <a:ext cx="4445000" cy="127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NZ" sz="700" b="0" dirty="0">
                    <a:solidFill>
                      <a:srgbClr val="6B6880"/>
                    </a:solidFill>
                  </a:rPr>
                  <a:t>Source: Synergia, State of Caring Report Two, </a:t>
                </a:r>
                <a:r>
                  <a:rPr lang="en-NZ" sz="700" dirty="0">
                    <a:solidFill>
                      <a:srgbClr val="6B6880"/>
                    </a:solidFill>
                  </a:rPr>
                  <a:t>2</a:t>
                </a:r>
                <a:r>
                  <a:rPr lang="en-NZ" sz="700" b="0" dirty="0">
                    <a:solidFill>
                      <a:srgbClr val="6B6880"/>
                    </a:solidFill>
                  </a:rPr>
                  <a:t>026</a:t>
                </a:r>
              </a:p>
            </p:txBody>
          </p:sp>
          <p:pic>
            <p:nvPicPr>
              <p:cNvPr id="60" name="Graphic 60" descr="Work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873500" y="977900"/>
                <a:ext cx="177800" cy="177800"/>
              </a:xfrm>
              <a:prstGeom prst="rect">
                <a:avLst/>
              </a:prstGeom>
            </p:spPr>
          </p:pic>
          <p:pic>
            <p:nvPicPr>
              <p:cNvPr id="61" name="Graphic 61" descr="Money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873500" y="2654300"/>
                <a:ext cx="177800" cy="177800"/>
              </a:xfrm>
              <a:prstGeom prst="rect">
                <a:avLst/>
              </a:prstGeom>
            </p:spPr>
          </p:pic>
          <p:pic>
            <p:nvPicPr>
              <p:cNvPr id="62" name="Graphic 62" descr="Wellbeing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3500" y="4330700"/>
                <a:ext cx="177800" cy="177800"/>
              </a:xfrm>
              <a:prstGeom prst="rect">
                <a:avLst/>
              </a:prstGeom>
            </p:spPr>
          </p:pic>
        </p:grpSp>
        <p:pic>
          <p:nvPicPr>
            <p:cNvPr id="85" name="Graphic 85" descr="Left work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53000" y="1409700"/>
              <a:ext cx="228600" cy="228600"/>
            </a:xfrm>
            <a:prstGeom prst="rect">
              <a:avLst/>
            </a:prstGeom>
          </p:spPr>
        </p:pic>
        <p:pic>
          <p:nvPicPr>
            <p:cNvPr id="86" name="Graphic 86" descr="Hour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64300" y="1409700"/>
              <a:ext cx="228600" cy="228600"/>
            </a:xfrm>
            <a:prstGeom prst="rect">
              <a:avLst/>
            </a:prstGeom>
          </p:spPr>
        </p:pic>
        <p:pic>
          <p:nvPicPr>
            <p:cNvPr id="87" name="Graphic 87" descr="Financial support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75600" y="1409700"/>
              <a:ext cx="228600" cy="228600"/>
            </a:xfrm>
            <a:prstGeom prst="rect">
              <a:avLst/>
            </a:prstGeom>
          </p:spPr>
        </p:pic>
        <p:pic>
          <p:nvPicPr>
            <p:cNvPr id="88" name="Graphic 88" descr="Bill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53000" y="3086100"/>
              <a:ext cx="228600" cy="228600"/>
            </a:xfrm>
            <a:prstGeom prst="rect">
              <a:avLst/>
            </a:prstGeom>
          </p:spPr>
        </p:pic>
        <p:pic>
          <p:nvPicPr>
            <p:cNvPr id="89" name="Graphic 89" descr="Less support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64300" y="3086100"/>
              <a:ext cx="228600" cy="228600"/>
            </a:xfrm>
            <a:prstGeom prst="rect">
              <a:avLst/>
            </a:prstGeom>
          </p:spPr>
        </p:pic>
        <p:pic>
          <p:nvPicPr>
            <p:cNvPr id="90" name="Graphic 90" descr="Food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75600" y="3086100"/>
              <a:ext cx="228600" cy="228600"/>
            </a:xfrm>
            <a:prstGeom prst="rect">
              <a:avLst/>
            </a:prstGeom>
          </p:spPr>
        </p:pic>
        <p:pic>
          <p:nvPicPr>
            <p:cNvPr id="91" name="Graphic 91" descr="Disability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953000" y="4762500"/>
              <a:ext cx="228600" cy="228600"/>
            </a:xfrm>
            <a:prstGeom prst="rect">
              <a:avLst/>
            </a:prstGeom>
          </p:spPr>
        </p:pic>
        <p:pic>
          <p:nvPicPr>
            <p:cNvPr id="92" name="Graphic 92" descr="Stuck at home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464300" y="4762500"/>
              <a:ext cx="228600" cy="228600"/>
            </a:xfrm>
            <a:prstGeom prst="rect">
              <a:avLst/>
            </a:prstGeom>
          </p:spPr>
        </p:pic>
        <p:pic>
          <p:nvPicPr>
            <p:cNvPr id="93" name="Graphic 93" descr="Ment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975600" y="4762500"/>
              <a:ext cx="2286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448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11"/>
          <p:cNvSpPr txBox="1"/>
          <p:nvPr/>
        </p:nvSpPr>
        <p:spPr>
          <a:xfrm>
            <a:off x="457200" y="279400"/>
            <a:ext cx="762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200" b="1" dirty="0">
                <a:solidFill>
                  <a:srgbClr val="006BA8"/>
                </a:solidFill>
              </a:rPr>
              <a:t>STATE OF CARING 2026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57200" y="508000"/>
            <a:ext cx="112776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2800" b="1" dirty="0">
                <a:solidFill>
                  <a:srgbClr val="473678"/>
                </a:solidFill>
              </a:rPr>
              <a:t>78% of carers feel lonely, up from 66% in 2022</a:t>
            </a:r>
          </a:p>
        </p:txBody>
      </p:sp>
      <p:sp>
        <p:nvSpPr>
          <p:cNvPr id="13" name="Shape 13"/>
          <p:cNvSpPr/>
          <p:nvPr/>
        </p:nvSpPr>
        <p:spPr>
          <a:xfrm>
            <a:off x="457200" y="1270000"/>
            <a:ext cx="3810000" cy="4826000"/>
          </a:xfrm>
          <a:prstGeom prst="rect">
            <a:avLst/>
          </a:prstGeom>
          <a:solidFill>
            <a:srgbClr val="4736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Text 14"/>
          <p:cNvSpPr txBox="1"/>
          <p:nvPr/>
        </p:nvSpPr>
        <p:spPr>
          <a:xfrm>
            <a:off x="736600" y="1473200"/>
            <a:ext cx="32512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00E7EC"/>
                </a:solidFill>
              </a:rPr>
              <a:t>Loneliness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36600" y="1803400"/>
            <a:ext cx="32512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5400" b="1" dirty="0">
                <a:solidFill>
                  <a:srgbClr val="FFFFFF"/>
                </a:solidFill>
              </a:rPr>
              <a:t>78%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36600" y="2616200"/>
            <a:ext cx="3251200" cy="55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0" dirty="0">
                <a:solidFill>
                  <a:srgbClr val="FFFFFF"/>
                </a:solidFill>
              </a:rPr>
              <a:t>report feeling </a:t>
            </a:r>
            <a:r>
              <a:rPr lang="en-NZ" sz="1600" b="1" dirty="0">
                <a:solidFill>
                  <a:srgbClr val="FFFFFF"/>
                </a:solidFill>
              </a:rPr>
              <a:t>lonely</a:t>
            </a:r>
            <a:r>
              <a:rPr lang="en-NZ" sz="1600" b="0" dirty="0">
                <a:solidFill>
                  <a:srgbClr val="FFFFFF"/>
                </a:solidFill>
              </a:rPr>
              <a:t> in their caring role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36600" y="3683000"/>
            <a:ext cx="3251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200" b="1" dirty="0">
                <a:solidFill>
                  <a:srgbClr val="D9D3EC"/>
                </a:solidFill>
              </a:rPr>
              <a:t>COMPARED TO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736600" y="4013200"/>
            <a:ext cx="261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FFFFFF"/>
                </a:solidFill>
              </a:rPr>
              <a:t>Carers, 2026</a:t>
            </a:r>
          </a:p>
        </p:txBody>
      </p:sp>
      <p:sp>
        <p:nvSpPr>
          <p:cNvPr id="19" name="Shape 19"/>
          <p:cNvSpPr/>
          <p:nvPr/>
        </p:nvSpPr>
        <p:spPr>
          <a:xfrm>
            <a:off x="736600" y="4292600"/>
            <a:ext cx="2616200" cy="127000"/>
          </a:xfrm>
          <a:prstGeom prst="rect">
            <a:avLst/>
          </a:prstGeom>
          <a:solidFill>
            <a:srgbClr val="5E4D8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Shape 20"/>
          <p:cNvSpPr/>
          <p:nvPr/>
        </p:nvSpPr>
        <p:spPr>
          <a:xfrm>
            <a:off x="736600" y="4292600"/>
            <a:ext cx="2040636" cy="127000"/>
          </a:xfrm>
          <a:prstGeom prst="rect">
            <a:avLst/>
          </a:prstGeom>
          <a:solidFill>
            <a:srgbClr val="00E7EC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21"/>
          <p:cNvSpPr txBox="1"/>
          <p:nvPr/>
        </p:nvSpPr>
        <p:spPr>
          <a:xfrm>
            <a:off x="3454400" y="4191000"/>
            <a:ext cx="5588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FFFFFF"/>
                </a:solidFill>
              </a:rPr>
              <a:t>78%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736600" y="4648200"/>
            <a:ext cx="261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FFFFFF"/>
                </a:solidFill>
              </a:rPr>
              <a:t>Carers, 2022</a:t>
            </a:r>
          </a:p>
        </p:txBody>
      </p:sp>
      <p:sp>
        <p:nvSpPr>
          <p:cNvPr id="23" name="Shape 23"/>
          <p:cNvSpPr/>
          <p:nvPr/>
        </p:nvSpPr>
        <p:spPr>
          <a:xfrm>
            <a:off x="736600" y="4927600"/>
            <a:ext cx="2616200" cy="127000"/>
          </a:xfrm>
          <a:prstGeom prst="rect">
            <a:avLst/>
          </a:prstGeom>
          <a:solidFill>
            <a:srgbClr val="5E4D8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Shape 24"/>
          <p:cNvSpPr/>
          <p:nvPr/>
        </p:nvSpPr>
        <p:spPr>
          <a:xfrm>
            <a:off x="736600" y="4927600"/>
            <a:ext cx="1726692" cy="127000"/>
          </a:xfrm>
          <a:prstGeom prst="rect">
            <a:avLst/>
          </a:prstGeom>
          <a:solidFill>
            <a:srgbClr val="B7AED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Text 25"/>
          <p:cNvSpPr txBox="1"/>
          <p:nvPr/>
        </p:nvSpPr>
        <p:spPr>
          <a:xfrm>
            <a:off x="3454400" y="4826000"/>
            <a:ext cx="5588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FFFFFF"/>
                </a:solidFill>
              </a:rPr>
              <a:t>66%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736600" y="5283200"/>
            <a:ext cx="2616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FFFFFF"/>
                </a:solidFill>
              </a:rPr>
              <a:t>General population</a:t>
            </a:r>
          </a:p>
        </p:txBody>
      </p:sp>
      <p:sp>
        <p:nvSpPr>
          <p:cNvPr id="27" name="Shape 27"/>
          <p:cNvSpPr/>
          <p:nvPr/>
        </p:nvSpPr>
        <p:spPr>
          <a:xfrm>
            <a:off x="736600" y="5562600"/>
            <a:ext cx="2616200" cy="127000"/>
          </a:xfrm>
          <a:prstGeom prst="rect">
            <a:avLst/>
          </a:prstGeom>
          <a:solidFill>
            <a:srgbClr val="5E4D8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Shape 28"/>
          <p:cNvSpPr/>
          <p:nvPr/>
        </p:nvSpPr>
        <p:spPr>
          <a:xfrm>
            <a:off x="736600" y="5562600"/>
            <a:ext cx="88951" cy="127000"/>
          </a:xfrm>
          <a:prstGeom prst="rect">
            <a:avLst/>
          </a:prstGeom>
          <a:solidFill>
            <a:srgbClr val="B7AED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Text 29"/>
          <p:cNvSpPr txBox="1"/>
          <p:nvPr/>
        </p:nvSpPr>
        <p:spPr>
          <a:xfrm>
            <a:off x="3454400" y="5461000"/>
            <a:ext cx="5588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FFFFFF"/>
                </a:solidFill>
              </a:rPr>
              <a:t>3.4%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4470400" y="1270000"/>
            <a:ext cx="72644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4772AB"/>
                </a:solidFill>
              </a:rPr>
              <a:t>Mental health</a:t>
            </a:r>
          </a:p>
        </p:txBody>
      </p:sp>
      <p:sp>
        <p:nvSpPr>
          <p:cNvPr id="31" name="Shape 31"/>
          <p:cNvSpPr/>
          <p:nvPr/>
        </p:nvSpPr>
        <p:spPr>
          <a:xfrm>
            <a:off x="4470400" y="1574800"/>
            <a:ext cx="7264400" cy="3175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2" name="Shape 32"/>
          <p:cNvSpPr/>
          <p:nvPr/>
        </p:nvSpPr>
        <p:spPr>
          <a:xfrm>
            <a:off x="4470400" y="1676400"/>
            <a:ext cx="2319867" cy="20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Shape 33"/>
          <p:cNvSpPr/>
          <p:nvPr/>
        </p:nvSpPr>
        <p:spPr>
          <a:xfrm>
            <a:off x="4470400" y="1676400"/>
            <a:ext cx="2319867" cy="508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Text 34"/>
          <p:cNvSpPr txBox="1"/>
          <p:nvPr/>
        </p:nvSpPr>
        <p:spPr>
          <a:xfrm>
            <a:off x="4648200" y="18542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4772AB"/>
                </a:solidFill>
              </a:rPr>
              <a:t>76%</a:t>
            </a:r>
          </a:p>
        </p:txBody>
      </p:sp>
      <p:sp>
        <p:nvSpPr>
          <p:cNvPr id="35" name="Shape 35"/>
          <p:cNvSpPr/>
          <p:nvPr/>
        </p:nvSpPr>
        <p:spPr>
          <a:xfrm>
            <a:off x="4648200" y="23876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Shape 36"/>
          <p:cNvSpPr/>
          <p:nvPr/>
        </p:nvSpPr>
        <p:spPr>
          <a:xfrm>
            <a:off x="4648200" y="2387600"/>
            <a:ext cx="1492843" cy="76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Text 37"/>
          <p:cNvSpPr txBox="1"/>
          <p:nvPr/>
        </p:nvSpPr>
        <p:spPr>
          <a:xfrm>
            <a:off x="4648200" y="2590800"/>
            <a:ext cx="1964267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1" dirty="0">
                <a:solidFill>
                  <a:srgbClr val="3D3459"/>
                </a:solidFill>
              </a:rPr>
              <a:t>Concerned about depression or anxiety</a:t>
            </a:r>
            <a:r>
              <a:rPr lang="en-NZ" sz="1400" b="0" dirty="0">
                <a:solidFill>
                  <a:srgbClr val="3D3459"/>
                </a:solidFill>
              </a:rPr>
              <a:t> in themselves</a:t>
            </a:r>
          </a:p>
        </p:txBody>
      </p:sp>
      <p:sp>
        <p:nvSpPr>
          <p:cNvPr id="38" name="Shape 38"/>
          <p:cNvSpPr/>
          <p:nvPr/>
        </p:nvSpPr>
        <p:spPr>
          <a:xfrm>
            <a:off x="6942667" y="1676400"/>
            <a:ext cx="2319867" cy="20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Shape 39"/>
          <p:cNvSpPr/>
          <p:nvPr/>
        </p:nvSpPr>
        <p:spPr>
          <a:xfrm>
            <a:off x="6942667" y="1676400"/>
            <a:ext cx="2319867" cy="508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0" name="Text 40"/>
          <p:cNvSpPr txBox="1"/>
          <p:nvPr/>
        </p:nvSpPr>
        <p:spPr>
          <a:xfrm>
            <a:off x="7120467" y="18542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4772AB"/>
                </a:solidFill>
              </a:rPr>
              <a:t>55%</a:t>
            </a:r>
          </a:p>
        </p:txBody>
      </p:sp>
      <p:sp>
        <p:nvSpPr>
          <p:cNvPr id="41" name="Shape 41"/>
          <p:cNvSpPr/>
          <p:nvPr/>
        </p:nvSpPr>
        <p:spPr>
          <a:xfrm>
            <a:off x="7120467" y="23876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2" name="Shape 42"/>
          <p:cNvSpPr/>
          <p:nvPr/>
        </p:nvSpPr>
        <p:spPr>
          <a:xfrm>
            <a:off x="7120467" y="2387600"/>
            <a:ext cx="1080347" cy="76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Text 43"/>
          <p:cNvSpPr txBox="1"/>
          <p:nvPr/>
        </p:nvSpPr>
        <p:spPr>
          <a:xfrm>
            <a:off x="7120467" y="2590800"/>
            <a:ext cx="1964267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Of those who got help with their mental health, </a:t>
            </a:r>
            <a:r>
              <a:rPr lang="en-NZ" sz="1400" b="1" dirty="0">
                <a:solidFill>
                  <a:srgbClr val="3D3459"/>
                </a:solidFill>
              </a:rPr>
              <a:t>paid for it themselves</a:t>
            </a:r>
          </a:p>
        </p:txBody>
      </p:sp>
      <p:sp>
        <p:nvSpPr>
          <p:cNvPr id="44" name="Shape 44"/>
          <p:cNvSpPr/>
          <p:nvPr/>
        </p:nvSpPr>
        <p:spPr>
          <a:xfrm>
            <a:off x="9414933" y="1676400"/>
            <a:ext cx="2319867" cy="20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5" name="Shape 45"/>
          <p:cNvSpPr/>
          <p:nvPr/>
        </p:nvSpPr>
        <p:spPr>
          <a:xfrm>
            <a:off x="9414933" y="1676400"/>
            <a:ext cx="2319867" cy="508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6" name="Text 46"/>
          <p:cNvSpPr txBox="1"/>
          <p:nvPr/>
        </p:nvSpPr>
        <p:spPr>
          <a:xfrm>
            <a:off x="9592733" y="18542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4772AB"/>
                </a:solidFill>
              </a:rPr>
              <a:t>36%</a:t>
            </a:r>
          </a:p>
        </p:txBody>
      </p:sp>
      <p:sp>
        <p:nvSpPr>
          <p:cNvPr id="47" name="Shape 47"/>
          <p:cNvSpPr/>
          <p:nvPr/>
        </p:nvSpPr>
        <p:spPr>
          <a:xfrm>
            <a:off x="9592733" y="23876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8" name="Shape 48"/>
          <p:cNvSpPr/>
          <p:nvPr/>
        </p:nvSpPr>
        <p:spPr>
          <a:xfrm>
            <a:off x="9592733" y="2387600"/>
            <a:ext cx="707136" cy="76200"/>
          </a:xfrm>
          <a:prstGeom prst="rect">
            <a:avLst/>
          </a:prstGeom>
          <a:solidFill>
            <a:srgbClr val="4772A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9" name="Text 49"/>
          <p:cNvSpPr txBox="1"/>
          <p:nvPr/>
        </p:nvSpPr>
        <p:spPr>
          <a:xfrm>
            <a:off x="9592733" y="2590800"/>
            <a:ext cx="1964267" cy="10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Of those affected by their mental health </a:t>
            </a:r>
            <a:r>
              <a:rPr lang="en-NZ" sz="1400" b="1" dirty="0">
                <a:solidFill>
                  <a:srgbClr val="3D3459"/>
                </a:solidFill>
              </a:rPr>
              <a:t>haven't sought treatment</a:t>
            </a:r>
            <a:r>
              <a:rPr lang="en-NZ" sz="1400" b="0" dirty="0">
                <a:solidFill>
                  <a:srgbClr val="3D3459"/>
                </a:solidFill>
              </a:rPr>
              <a:t> or support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4470400" y="3962400"/>
            <a:ext cx="72644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600" b="1" dirty="0">
                <a:solidFill>
                  <a:srgbClr val="006BA8"/>
                </a:solidFill>
              </a:rPr>
              <a:t>Physical health</a:t>
            </a:r>
          </a:p>
        </p:txBody>
      </p:sp>
      <p:sp>
        <p:nvSpPr>
          <p:cNvPr id="51" name="Shape 51"/>
          <p:cNvSpPr/>
          <p:nvPr/>
        </p:nvSpPr>
        <p:spPr>
          <a:xfrm>
            <a:off x="4470400" y="4267200"/>
            <a:ext cx="7264400" cy="3175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2" name="Shape 52"/>
          <p:cNvSpPr/>
          <p:nvPr/>
        </p:nvSpPr>
        <p:spPr>
          <a:xfrm>
            <a:off x="4470400" y="4368800"/>
            <a:ext cx="2319867" cy="172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3" name="Shape 53"/>
          <p:cNvSpPr/>
          <p:nvPr/>
        </p:nvSpPr>
        <p:spPr>
          <a:xfrm>
            <a:off x="4470400" y="4368800"/>
            <a:ext cx="2319867" cy="508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4" name="Text 54"/>
          <p:cNvSpPr txBox="1"/>
          <p:nvPr/>
        </p:nvSpPr>
        <p:spPr>
          <a:xfrm>
            <a:off x="4648200" y="45466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006BA8"/>
                </a:solidFill>
              </a:rPr>
              <a:t>56%</a:t>
            </a:r>
          </a:p>
        </p:txBody>
      </p:sp>
      <p:sp>
        <p:nvSpPr>
          <p:cNvPr id="55" name="Shape 55"/>
          <p:cNvSpPr/>
          <p:nvPr/>
        </p:nvSpPr>
        <p:spPr>
          <a:xfrm>
            <a:off x="4648200" y="50800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6" name="Shape 56"/>
          <p:cNvSpPr/>
          <p:nvPr/>
        </p:nvSpPr>
        <p:spPr>
          <a:xfrm>
            <a:off x="4648200" y="5080000"/>
            <a:ext cx="1099989" cy="762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7" name="Text 57"/>
          <p:cNvSpPr txBox="1"/>
          <p:nvPr/>
        </p:nvSpPr>
        <p:spPr>
          <a:xfrm>
            <a:off x="4648200" y="5283200"/>
            <a:ext cx="1964267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Have their own </a:t>
            </a:r>
            <a:r>
              <a:rPr lang="en-NZ" sz="1400" b="1" dirty="0">
                <a:solidFill>
                  <a:srgbClr val="3D3459"/>
                </a:solidFill>
              </a:rPr>
              <a:t>disability or health condition</a:t>
            </a:r>
          </a:p>
        </p:txBody>
      </p:sp>
      <p:sp>
        <p:nvSpPr>
          <p:cNvPr id="58" name="Shape 58"/>
          <p:cNvSpPr/>
          <p:nvPr/>
        </p:nvSpPr>
        <p:spPr>
          <a:xfrm>
            <a:off x="6942667" y="4368800"/>
            <a:ext cx="2319867" cy="172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9" name="Shape 59"/>
          <p:cNvSpPr/>
          <p:nvPr/>
        </p:nvSpPr>
        <p:spPr>
          <a:xfrm>
            <a:off x="6942667" y="4368800"/>
            <a:ext cx="2319867" cy="508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0" name="Text 60"/>
          <p:cNvSpPr txBox="1"/>
          <p:nvPr/>
        </p:nvSpPr>
        <p:spPr>
          <a:xfrm>
            <a:off x="7120467" y="45466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006BA8"/>
                </a:solidFill>
              </a:rPr>
              <a:t>49%</a:t>
            </a:r>
          </a:p>
        </p:txBody>
      </p:sp>
      <p:sp>
        <p:nvSpPr>
          <p:cNvPr id="61" name="Shape 61"/>
          <p:cNvSpPr/>
          <p:nvPr/>
        </p:nvSpPr>
        <p:spPr>
          <a:xfrm>
            <a:off x="7120467" y="50800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2" name="Shape 62"/>
          <p:cNvSpPr/>
          <p:nvPr/>
        </p:nvSpPr>
        <p:spPr>
          <a:xfrm>
            <a:off x="7120467" y="5080000"/>
            <a:ext cx="962491" cy="762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3" name="Text 63"/>
          <p:cNvSpPr txBox="1"/>
          <p:nvPr/>
        </p:nvSpPr>
        <p:spPr>
          <a:xfrm>
            <a:off x="7120467" y="5283200"/>
            <a:ext cx="1964267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Say </a:t>
            </a:r>
            <a:r>
              <a:rPr lang="en-NZ" sz="1400" b="1" dirty="0">
                <a:solidFill>
                  <a:srgbClr val="3D3459"/>
                </a:solidFill>
              </a:rPr>
              <a:t>physical health got worse</a:t>
            </a:r>
            <a:r>
              <a:rPr lang="en-NZ" sz="1400" b="0" dirty="0">
                <a:solidFill>
                  <a:srgbClr val="3D3459"/>
                </a:solidFill>
              </a:rPr>
              <a:t> because of caring</a:t>
            </a:r>
          </a:p>
        </p:txBody>
      </p:sp>
      <p:sp>
        <p:nvSpPr>
          <p:cNvPr id="64" name="Shape 64"/>
          <p:cNvSpPr/>
          <p:nvPr/>
        </p:nvSpPr>
        <p:spPr>
          <a:xfrm>
            <a:off x="9414933" y="4368800"/>
            <a:ext cx="2319867" cy="172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1EE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65" name="Shape 65"/>
          <p:cNvSpPr/>
          <p:nvPr/>
        </p:nvSpPr>
        <p:spPr>
          <a:xfrm>
            <a:off x="9414933" y="4368800"/>
            <a:ext cx="2319867" cy="508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6" name="Text 66"/>
          <p:cNvSpPr txBox="1"/>
          <p:nvPr/>
        </p:nvSpPr>
        <p:spPr>
          <a:xfrm>
            <a:off x="9592733" y="4546600"/>
            <a:ext cx="1964267" cy="482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3000" b="1" dirty="0">
                <a:solidFill>
                  <a:srgbClr val="006BA8"/>
                </a:solidFill>
              </a:rPr>
              <a:t>37%</a:t>
            </a:r>
          </a:p>
        </p:txBody>
      </p:sp>
      <p:sp>
        <p:nvSpPr>
          <p:cNvPr id="67" name="Shape 67"/>
          <p:cNvSpPr/>
          <p:nvPr/>
        </p:nvSpPr>
        <p:spPr>
          <a:xfrm>
            <a:off x="9592733" y="5080000"/>
            <a:ext cx="1964267" cy="76200"/>
          </a:xfrm>
          <a:prstGeom prst="rect">
            <a:avLst/>
          </a:prstGeom>
          <a:solidFill>
            <a:srgbClr val="E4E1EE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8" name="Shape 68"/>
          <p:cNvSpPr/>
          <p:nvPr/>
        </p:nvSpPr>
        <p:spPr>
          <a:xfrm>
            <a:off x="9592733" y="5080000"/>
            <a:ext cx="726779" cy="76200"/>
          </a:xfrm>
          <a:prstGeom prst="rect">
            <a:avLst/>
          </a:prstGeom>
          <a:solidFill>
            <a:srgbClr val="006BA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9" name="Text 69"/>
          <p:cNvSpPr txBox="1"/>
          <p:nvPr/>
        </p:nvSpPr>
        <p:spPr>
          <a:xfrm>
            <a:off x="9592733" y="5283200"/>
            <a:ext cx="1964267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400" b="0" dirty="0">
                <a:solidFill>
                  <a:srgbClr val="3D3459"/>
                </a:solidFill>
              </a:rPr>
              <a:t>Were </a:t>
            </a:r>
            <a:r>
              <a:rPr lang="en-NZ" sz="1400" b="1" dirty="0">
                <a:solidFill>
                  <a:srgbClr val="3D3459"/>
                </a:solidFill>
              </a:rPr>
              <a:t>injured</a:t>
            </a:r>
            <a:r>
              <a:rPr lang="en-NZ" sz="1400" b="0" dirty="0">
                <a:solidFill>
                  <a:srgbClr val="3D3459"/>
                </a:solidFill>
              </a:rPr>
              <a:t> while providing care</a:t>
            </a:r>
          </a:p>
        </p:txBody>
      </p:sp>
      <p:sp>
        <p:nvSpPr>
          <p:cNvPr id="70" name="Text 70"/>
          <p:cNvSpPr txBox="1"/>
          <p:nvPr/>
        </p:nvSpPr>
        <p:spPr>
          <a:xfrm>
            <a:off x="457200" y="6426200"/>
            <a:ext cx="112776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NZ" sz="1000" b="0" dirty="0">
                <a:solidFill>
                  <a:srgbClr val="6B6880"/>
                </a:solidFill>
              </a:rPr>
              <a:t>Source: Synergia, State of Caring Report Two, 2026.</a:t>
            </a:r>
          </a:p>
        </p:txBody>
      </p:sp>
    </p:spTree>
    <p:extLst>
      <p:ext uri="{BB962C8B-B14F-4D97-AF65-F5344CB8AC3E}">
        <p14:creationId xmlns:p14="http://schemas.microsoft.com/office/powerpoint/2010/main" val="196054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ortrait infographic 2">
            <a:extLst>
              <a:ext uri="{FF2B5EF4-FFF2-40B4-BE49-F238E27FC236}">
                <a16:creationId xmlns:a16="http://schemas.microsoft.com/office/drawing/2014/main" id="{B99B2952-2483-C6D3-C83A-0AB0D76EF433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sp>
          <p:nvSpPr>
            <p:cNvPr id="11" name="Shape 11"/>
            <p:cNvSpPr/>
            <p:nvPr/>
          </p:nvSpPr>
          <p:spPr>
            <a:xfrm>
              <a:off x="3670300" y="0"/>
              <a:ext cx="4851400" cy="6858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873500" y="203200"/>
              <a:ext cx="44450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873500" y="381000"/>
              <a:ext cx="4445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78% of carers feel lonely, up from 66% in 2022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873500" y="990600"/>
              <a:ext cx="4445000" cy="1905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4051300" y="1168400"/>
              <a:ext cx="1905000" cy="177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00E7EC"/>
                  </a:solidFill>
                </a:rPr>
                <a:t>Loneliness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4051300" y="1397000"/>
              <a:ext cx="1905000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3400" b="1" dirty="0">
                  <a:solidFill>
                    <a:srgbClr val="FFFFFF"/>
                  </a:solidFill>
                </a:rPr>
                <a:t>78%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4051300" y="2006600"/>
              <a:ext cx="1778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0" dirty="0">
                  <a:solidFill>
                    <a:srgbClr val="FFFFFF"/>
                  </a:solidFill>
                </a:rPr>
                <a:t>report feeling </a:t>
              </a:r>
              <a:r>
                <a:rPr lang="en-NZ" sz="1000" b="1" dirty="0">
                  <a:solidFill>
                    <a:srgbClr val="FFFFFF"/>
                  </a:solidFill>
                </a:rPr>
                <a:t>lonely</a:t>
              </a:r>
              <a:r>
                <a:rPr lang="en-NZ" sz="1000" b="0" dirty="0">
                  <a:solidFill>
                    <a:srgbClr val="FFFFFF"/>
                  </a:solidFill>
                </a:rPr>
                <a:t> in their caring role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6108700" y="1168400"/>
              <a:ext cx="20320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D9D3EC"/>
                  </a:solidFill>
                </a:rPr>
                <a:t>COMPARED TO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108700" y="1422400"/>
              <a:ext cx="16002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FFFFFF"/>
                  </a:solidFill>
                </a:rPr>
                <a:t>Carers, 2026</a:t>
              </a:r>
            </a:p>
          </p:txBody>
        </p:sp>
        <p:sp>
          <p:nvSpPr>
            <p:cNvPr id="20" name="Shape 20"/>
            <p:cNvSpPr/>
            <p:nvPr/>
          </p:nvSpPr>
          <p:spPr>
            <a:xfrm>
              <a:off x="6108700" y="1612900"/>
              <a:ext cx="1600200" cy="762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6108700" y="1612900"/>
              <a:ext cx="1248156" cy="762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7785100" y="15367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78%</a:t>
              </a:r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108700" y="1879600"/>
              <a:ext cx="16002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FFFFFF"/>
                  </a:solidFill>
                </a:rPr>
                <a:t>Carers, 2022</a:t>
              </a:r>
            </a:p>
          </p:txBody>
        </p:sp>
        <p:sp>
          <p:nvSpPr>
            <p:cNvPr id="24" name="Shape 24"/>
            <p:cNvSpPr/>
            <p:nvPr/>
          </p:nvSpPr>
          <p:spPr>
            <a:xfrm>
              <a:off x="6108700" y="2070100"/>
              <a:ext cx="1600200" cy="762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6108700" y="2070100"/>
              <a:ext cx="1056132" cy="762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7785100" y="19939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66%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6108700" y="2336800"/>
              <a:ext cx="16002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FFFFFF"/>
                  </a:solidFill>
                </a:rPr>
                <a:t>General population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108700" y="2527300"/>
              <a:ext cx="1600200" cy="762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108700" y="2527300"/>
              <a:ext cx="54407" cy="762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7785100" y="24511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3.4%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3873500" y="3073400"/>
              <a:ext cx="44450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100" b="1" dirty="0">
                  <a:solidFill>
                    <a:srgbClr val="4772AB"/>
                  </a:solidFill>
                </a:rPr>
                <a:t>Mental health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3873500" y="3314700"/>
              <a:ext cx="4445000" cy="25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3873500" y="34036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3873500" y="3403600"/>
              <a:ext cx="14139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3975100" y="35306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76%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3975100" y="39370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3975100" y="3937000"/>
              <a:ext cx="920157" cy="50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3975100" y="40640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Concerned about depression or anxiety</a:t>
              </a:r>
              <a:r>
                <a:rPr lang="en-NZ" sz="900" b="0" dirty="0">
                  <a:solidFill>
                    <a:srgbClr val="3D3459"/>
                  </a:solidFill>
                </a:rPr>
                <a:t> in themselves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5389033" y="34036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389033" y="3403600"/>
              <a:ext cx="14139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5490633" y="35306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55%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5490633" y="39370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490633" y="3937000"/>
              <a:ext cx="665903" cy="50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5490633" y="40640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Of those who got help with their mental health </a:t>
              </a:r>
              <a:r>
                <a:rPr lang="en-NZ" sz="900" b="1" dirty="0">
                  <a:solidFill>
                    <a:srgbClr val="3D3459"/>
                  </a:solidFill>
                </a:rPr>
                <a:t>paid for it themselves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6904567" y="34036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6904567" y="3403600"/>
              <a:ext cx="14139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47"/>
            <p:cNvSpPr txBox="1"/>
            <p:nvPr/>
          </p:nvSpPr>
          <p:spPr>
            <a:xfrm>
              <a:off x="7006167" y="35306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36%</a:t>
              </a:r>
            </a:p>
          </p:txBody>
        </p:sp>
        <p:sp>
          <p:nvSpPr>
            <p:cNvPr id="48" name="Shape 48"/>
            <p:cNvSpPr/>
            <p:nvPr/>
          </p:nvSpPr>
          <p:spPr>
            <a:xfrm>
              <a:off x="7006167" y="39370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7006167" y="3937000"/>
              <a:ext cx="435864" cy="50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7006167" y="40640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Of those affected by their mental health </a:t>
              </a:r>
              <a:r>
                <a:rPr lang="en-NZ" sz="900" b="1" dirty="0">
                  <a:solidFill>
                    <a:srgbClr val="3D3459"/>
                  </a:solidFill>
                </a:rPr>
                <a:t>haven't sought treatment</a:t>
              </a:r>
              <a:r>
                <a:rPr lang="en-NZ" sz="900" b="0" dirty="0">
                  <a:solidFill>
                    <a:srgbClr val="3D3459"/>
                  </a:solidFill>
                </a:rPr>
                <a:t> or support</a:t>
              </a:r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3873500" y="4826000"/>
              <a:ext cx="44450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100" b="1" dirty="0">
                  <a:solidFill>
                    <a:srgbClr val="006BA8"/>
                  </a:solidFill>
                </a:rPr>
                <a:t>Physical health</a:t>
              </a:r>
            </a:p>
          </p:txBody>
        </p:sp>
        <p:sp>
          <p:nvSpPr>
            <p:cNvPr id="52" name="Shape 52"/>
            <p:cNvSpPr/>
            <p:nvPr/>
          </p:nvSpPr>
          <p:spPr>
            <a:xfrm>
              <a:off x="3873500" y="5067300"/>
              <a:ext cx="4445000" cy="25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Shape 53"/>
            <p:cNvSpPr/>
            <p:nvPr/>
          </p:nvSpPr>
          <p:spPr>
            <a:xfrm>
              <a:off x="3873500" y="51562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3873500" y="5156200"/>
              <a:ext cx="14139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975100" y="52832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56%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3975100" y="56896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Shape 57"/>
            <p:cNvSpPr/>
            <p:nvPr/>
          </p:nvSpPr>
          <p:spPr>
            <a:xfrm>
              <a:off x="3975100" y="5689600"/>
              <a:ext cx="678011" cy="50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3975100" y="58166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Have their own </a:t>
              </a:r>
              <a:r>
                <a:rPr lang="en-NZ" sz="900" b="1" dirty="0">
                  <a:solidFill>
                    <a:srgbClr val="3D3459"/>
                  </a:solidFill>
                </a:rPr>
                <a:t>disability or health condition</a:t>
              </a:r>
            </a:p>
          </p:txBody>
        </p:sp>
        <p:sp>
          <p:nvSpPr>
            <p:cNvPr id="59" name="Shape 59"/>
            <p:cNvSpPr/>
            <p:nvPr/>
          </p:nvSpPr>
          <p:spPr>
            <a:xfrm>
              <a:off x="5389033" y="51562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Shape 60"/>
            <p:cNvSpPr/>
            <p:nvPr/>
          </p:nvSpPr>
          <p:spPr>
            <a:xfrm>
              <a:off x="5389033" y="5156200"/>
              <a:ext cx="14139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Text 61"/>
            <p:cNvSpPr txBox="1"/>
            <p:nvPr/>
          </p:nvSpPr>
          <p:spPr>
            <a:xfrm>
              <a:off x="5490633" y="52832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49%</a:t>
              </a:r>
            </a:p>
          </p:txBody>
        </p:sp>
        <p:sp>
          <p:nvSpPr>
            <p:cNvPr id="62" name="Shape 62"/>
            <p:cNvSpPr/>
            <p:nvPr/>
          </p:nvSpPr>
          <p:spPr>
            <a:xfrm>
              <a:off x="5490633" y="56896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5490633" y="5689600"/>
              <a:ext cx="593259" cy="50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5490633" y="58166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Say </a:t>
              </a:r>
              <a:r>
                <a:rPr lang="en-NZ" sz="900" b="1" dirty="0">
                  <a:solidFill>
                    <a:srgbClr val="3D3459"/>
                  </a:solidFill>
                </a:rPr>
                <a:t>physical health got worse</a:t>
              </a:r>
              <a:r>
                <a:rPr lang="en-NZ" sz="900" b="0" dirty="0">
                  <a:solidFill>
                    <a:srgbClr val="3D3459"/>
                  </a:solidFill>
                </a:rPr>
                <a:t> because of caring</a:t>
              </a:r>
            </a:p>
          </p:txBody>
        </p:sp>
        <p:sp>
          <p:nvSpPr>
            <p:cNvPr id="65" name="Shape 65"/>
            <p:cNvSpPr/>
            <p:nvPr/>
          </p:nvSpPr>
          <p:spPr>
            <a:xfrm>
              <a:off x="6904567" y="5156200"/>
              <a:ext cx="1413933" cy="1270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6904567" y="5156200"/>
              <a:ext cx="14139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7006167" y="5283200"/>
              <a:ext cx="1210733" cy="355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37%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7006167" y="5689600"/>
              <a:ext cx="1210733" cy="508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7006167" y="5689600"/>
              <a:ext cx="447971" cy="50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7006167" y="5816600"/>
              <a:ext cx="1210733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Were </a:t>
              </a:r>
              <a:r>
                <a:rPr lang="en-NZ" sz="900" b="1" dirty="0">
                  <a:solidFill>
                    <a:srgbClr val="3D3459"/>
                  </a:solidFill>
                </a:rPr>
                <a:t>injured</a:t>
              </a:r>
              <a:r>
                <a:rPr lang="en-NZ" sz="900" b="0" dirty="0">
                  <a:solidFill>
                    <a:srgbClr val="3D3459"/>
                  </a:solidFill>
                </a:rPr>
                <a:t> while providing care</a:t>
              </a:r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3873500" y="6604000"/>
              <a:ext cx="4445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599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ortrait quote wall">
            <a:extLst>
              <a:ext uri="{FF2B5EF4-FFF2-40B4-BE49-F238E27FC236}">
                <a16:creationId xmlns:a16="http://schemas.microsoft.com/office/drawing/2014/main" id="{834E90B5-3ACB-5315-D823-8D04A41748F7}"/>
              </a:ext>
            </a:extLst>
          </p:cNvPr>
          <p:cNvGrpSpPr/>
          <p:nvPr/>
        </p:nvGrpSpPr>
        <p:grpSpPr>
          <a:xfrm>
            <a:off x="3670300" y="0"/>
            <a:ext cx="4851400" cy="6858000"/>
            <a:chOff x="3670300" y="0"/>
            <a:chExt cx="4851400" cy="6858000"/>
          </a:xfrm>
        </p:grpSpPr>
        <p:sp>
          <p:nvSpPr>
            <p:cNvPr id="11" name="Shape 11"/>
            <p:cNvSpPr/>
            <p:nvPr/>
          </p:nvSpPr>
          <p:spPr>
            <a:xfrm>
              <a:off x="3670300" y="0"/>
              <a:ext cx="4851400" cy="6858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873500" y="203200"/>
              <a:ext cx="44450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STATE OF CARING 2026  ·  IN CARERS' OWN WORDS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873500" y="381000"/>
              <a:ext cx="4445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Carers describe losing friends, family and connection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873500" y="990600"/>
              <a:ext cx="4445000" cy="1524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4051300" y="1041400"/>
              <a:ext cx="508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40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4051300" y="1422400"/>
              <a:ext cx="4089400" cy="1016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050" b="1" dirty="0">
                  <a:solidFill>
                    <a:srgbClr val="00E7EC"/>
                  </a:solidFill>
                </a:rPr>
                <a:t>I have no friends anymore,</a:t>
              </a:r>
              <a:r>
                <a:rPr lang="en-NZ" sz="1050" b="0" dirty="0">
                  <a:solidFill>
                    <a:srgbClr val="FFFFFF"/>
                  </a:solidFill>
                </a:rPr>
                <a:t> I can't relate and I can't afford to go places. I feel guilty when I buy myself something like hair dye from the supermarket or an item of clothing from The </a:t>
              </a:r>
              <a:r>
                <a:rPr lang="en-NZ" sz="1050" dirty="0">
                  <a:solidFill>
                    <a:srgbClr val="FFFFFF"/>
                  </a:solidFill>
                </a:rPr>
                <a:t>W</a:t>
              </a:r>
              <a:r>
                <a:rPr lang="en-NZ" sz="1050" b="0" dirty="0">
                  <a:solidFill>
                    <a:srgbClr val="FFFFFF"/>
                  </a:solidFill>
                </a:rPr>
                <a:t>arehouse. </a:t>
              </a:r>
              <a:r>
                <a:rPr lang="en-NZ" sz="1050" b="1" dirty="0">
                  <a:solidFill>
                    <a:srgbClr val="00E7EC"/>
                  </a:solidFill>
                </a:rPr>
                <a:t>We stopped getting invited to things,</a:t>
              </a:r>
              <a:r>
                <a:rPr lang="en-NZ" sz="1050" b="0" dirty="0">
                  <a:solidFill>
                    <a:srgbClr val="FFFFFF"/>
                  </a:solidFill>
                </a:rPr>
                <a:t> and so did my children because I couldn't afford to buy other children presents or go to events.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873500" y="2641600"/>
              <a:ext cx="2171700" cy="1168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3873500" y="2641600"/>
              <a:ext cx="50800" cy="1168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4051300" y="26924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4051300" y="2946400"/>
              <a:ext cx="1841500" cy="787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After 20 years </a:t>
              </a:r>
              <a:r>
                <a:rPr lang="en-NZ" sz="950" b="1" dirty="0">
                  <a:solidFill>
                    <a:srgbClr val="473678"/>
                  </a:solidFill>
                </a:rPr>
                <a:t>I now have no friends at all.</a:t>
              </a:r>
              <a:r>
                <a:rPr lang="en-NZ" sz="950" b="0" dirty="0">
                  <a:solidFill>
                    <a:srgbClr val="3D3459"/>
                  </a:solidFill>
                </a:rPr>
                <a:t> Isolating and lonely doesn't even come close to describing this.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3873500" y="3911600"/>
              <a:ext cx="2171700" cy="965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3873500" y="3911600"/>
              <a:ext cx="50800" cy="965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4051300" y="39624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051300" y="4216400"/>
              <a:ext cx="1841500" cy="584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Friends are not carer friendly. </a:t>
              </a:r>
              <a:r>
                <a:rPr lang="en-NZ" sz="950" b="1" dirty="0">
                  <a:solidFill>
                    <a:srgbClr val="4772AB"/>
                  </a:solidFill>
                </a:rPr>
                <a:t>They get sick of us not showing up.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3873500" y="4978400"/>
              <a:ext cx="2171700" cy="1219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4051300" y="50292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4051300" y="5334000"/>
              <a:ext cx="1841500" cy="762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400" b="1" i="1" dirty="0">
                  <a:solidFill>
                    <a:srgbClr val="FFFFFF"/>
                  </a:solidFill>
                </a:rPr>
                <a:t>I have no life to myself any more.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146800" y="2641600"/>
              <a:ext cx="2171700" cy="1574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146800" y="2641600"/>
              <a:ext cx="50800" cy="1574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6324600" y="26924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6324600" y="2946400"/>
              <a:ext cx="1841500" cy="1193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Social isolation because </a:t>
              </a:r>
              <a:r>
                <a:rPr lang="en-NZ" sz="950" b="1" dirty="0">
                  <a:solidFill>
                    <a:srgbClr val="006BA8"/>
                  </a:solidFill>
                </a:rPr>
                <a:t>my friends, family didn't understand</a:t>
              </a:r>
              <a:r>
                <a:rPr lang="en-NZ" sz="950" b="0" dirty="0">
                  <a:solidFill>
                    <a:srgbClr val="3D3459"/>
                  </a:solidFill>
                </a:rPr>
                <a:t> how the needs of caring for a person with a disability significantly affected our lives, socially, mentally and financially.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146800" y="4318000"/>
              <a:ext cx="2171700" cy="914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146800" y="4318000"/>
              <a:ext cx="50800" cy="914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6324600" y="43688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6324600" y="4622800"/>
              <a:ext cx="1841500" cy="533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3D3459"/>
                  </a:solidFill>
                </a:rPr>
                <a:t>Friends and family have cut me off as time has gone by…. </a:t>
              </a:r>
              <a:r>
                <a:rPr lang="en-NZ" sz="950" b="1" dirty="0">
                  <a:solidFill>
                    <a:srgbClr val="473678"/>
                  </a:solidFill>
                </a:rPr>
                <a:t>I feel so alone.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6146800" y="5334000"/>
              <a:ext cx="2171700" cy="863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6146800" y="5334000"/>
              <a:ext cx="50800" cy="863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6324600" y="5384800"/>
              <a:ext cx="381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22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6324600" y="5638800"/>
              <a:ext cx="1841500" cy="482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1" dirty="0">
                  <a:solidFill>
                    <a:srgbClr val="4772AB"/>
                  </a:solidFill>
                </a:rPr>
                <a:t>I lost connection with the outside world</a:t>
              </a:r>
              <a:r>
                <a:rPr lang="en-NZ" sz="950" b="0" dirty="0">
                  <a:solidFill>
                    <a:srgbClr val="3D3459"/>
                  </a:solidFill>
                </a:rPr>
                <a:t> during the early years of caring.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3873500" y="6324600"/>
              <a:ext cx="4445000" cy="2286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3873500" y="6324600"/>
              <a:ext cx="508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4025900" y="6324600"/>
              <a:ext cx="41910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78%</a:t>
              </a:r>
              <a:r>
                <a:rPr lang="en-NZ" sz="900" b="0" dirty="0">
                  <a:solidFill>
                    <a:srgbClr val="3D3459"/>
                  </a:solidFill>
                </a:rPr>
                <a:t> of carers report feeling lonely, up from 66% in 2022</a:t>
              </a:r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3873500" y="6654800"/>
              <a:ext cx="4445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2026. Quotes are verbatim survey responses.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6117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arer wellbeing">
            <a:extLst>
              <a:ext uri="{FF2B5EF4-FFF2-40B4-BE49-F238E27FC236}">
                <a16:creationId xmlns:a16="http://schemas.microsoft.com/office/drawing/2014/main" id="{BBE2CB26-4A83-90BF-5456-A29C7085BEE2}"/>
              </a:ext>
            </a:extLst>
          </p:cNvPr>
          <p:cNvGrpSpPr/>
          <p:nvPr/>
        </p:nvGrpSpPr>
        <p:grpSpPr>
          <a:xfrm>
            <a:off x="3213100" y="2082800"/>
            <a:ext cx="5753100" cy="2692400"/>
            <a:chOff x="3213100" y="2082800"/>
            <a:chExt cx="5753100" cy="2692400"/>
          </a:xfrm>
        </p:grpSpPr>
        <p:sp>
          <p:nvSpPr>
            <p:cNvPr id="11" name="Shape 11"/>
            <p:cNvSpPr/>
            <p:nvPr/>
          </p:nvSpPr>
          <p:spPr>
            <a:xfrm>
              <a:off x="3213100" y="2082800"/>
              <a:ext cx="5753100" cy="26924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2352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3876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How carers are feeling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717800"/>
              <a:ext cx="1731433" cy="1778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717800"/>
              <a:ext cx="1731433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848100" y="2895600"/>
              <a:ext cx="1096433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400" b="1" dirty="0">
                  <a:solidFill>
                    <a:srgbClr val="473678"/>
                  </a:solidFill>
                </a:rPr>
                <a:t>78%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3327400"/>
              <a:ext cx="1426633" cy="431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of carers said they </a:t>
              </a:r>
              <a:r>
                <a:rPr lang="en-NZ" sz="900" b="1" dirty="0">
                  <a:solidFill>
                    <a:srgbClr val="3D3459"/>
                  </a:solidFill>
                </a:rPr>
                <a:t>feel lonely</a:t>
              </a:r>
            </a:p>
          </p:txBody>
        </p:sp>
        <p:sp>
          <p:nvSpPr>
            <p:cNvPr id="18" name="Shape 18"/>
            <p:cNvSpPr/>
            <p:nvPr/>
          </p:nvSpPr>
          <p:spPr>
            <a:xfrm>
              <a:off x="351790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Shape 19"/>
            <p:cNvSpPr/>
            <p:nvPr/>
          </p:nvSpPr>
          <p:spPr>
            <a:xfrm>
              <a:off x="3517900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381084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3810847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410379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4103793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439674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4396740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468968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4689687" y="38862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351790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3517900" y="40513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381084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3810847" y="4051300"/>
              <a:ext cx="25484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Shape 32"/>
            <p:cNvSpPr/>
            <p:nvPr/>
          </p:nvSpPr>
          <p:spPr>
            <a:xfrm>
              <a:off x="410379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4103793" y="4051300"/>
              <a:ext cx="203877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439674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468968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5223933" y="2717800"/>
              <a:ext cx="1731433" cy="1778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5223933" y="2717800"/>
              <a:ext cx="1731433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5706533" y="2895600"/>
              <a:ext cx="1096433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400" b="1" dirty="0">
                  <a:solidFill>
                    <a:srgbClr val="4772AB"/>
                  </a:solidFill>
                </a:rPr>
                <a:t>42%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5376333" y="3327400"/>
              <a:ext cx="1426633" cy="431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0" dirty="0">
                  <a:solidFill>
                    <a:srgbClr val="3D3459"/>
                  </a:solidFill>
                </a:rPr>
                <a:t>rated their </a:t>
              </a:r>
              <a:r>
                <a:rPr lang="en-NZ" sz="900" b="1" dirty="0">
                  <a:solidFill>
                    <a:srgbClr val="3D3459"/>
                  </a:solidFill>
                </a:rPr>
                <a:t>mental health</a:t>
              </a:r>
              <a:r>
                <a:rPr lang="en-NZ" sz="900" b="0" dirty="0">
                  <a:solidFill>
                    <a:srgbClr val="3D3459"/>
                  </a:solidFill>
                </a:rPr>
                <a:t> as bad or very bad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537633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5376333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566928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669280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96222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Shape 45"/>
            <p:cNvSpPr/>
            <p:nvPr/>
          </p:nvSpPr>
          <p:spPr>
            <a:xfrm>
              <a:off x="5962227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625517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255173" y="3886200"/>
              <a:ext cx="254847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654812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6548120" y="3886200"/>
              <a:ext cx="50969" cy="127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537633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566928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Shape 52"/>
            <p:cNvSpPr/>
            <p:nvPr/>
          </p:nvSpPr>
          <p:spPr>
            <a:xfrm>
              <a:off x="596222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Shape 53"/>
            <p:cNvSpPr/>
            <p:nvPr/>
          </p:nvSpPr>
          <p:spPr>
            <a:xfrm>
              <a:off x="625517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654812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7082367" y="2717800"/>
              <a:ext cx="1731433" cy="1778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Shape 56"/>
            <p:cNvSpPr/>
            <p:nvPr/>
          </p:nvSpPr>
          <p:spPr>
            <a:xfrm>
              <a:off x="7082367" y="2717800"/>
              <a:ext cx="1731433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7564967" y="2895600"/>
              <a:ext cx="1096433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400" b="1" dirty="0">
                  <a:solidFill>
                    <a:srgbClr val="006BA8"/>
                  </a:solidFill>
                </a:rPr>
                <a:t>36%</a:t>
              </a:r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7234767" y="3327400"/>
              <a:ext cx="1426633" cy="431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felt unappreciated</a:t>
              </a:r>
            </a:p>
          </p:txBody>
        </p:sp>
        <p:sp>
          <p:nvSpPr>
            <p:cNvPr id="59" name="Shape 59"/>
            <p:cNvSpPr/>
            <p:nvPr/>
          </p:nvSpPr>
          <p:spPr>
            <a:xfrm>
              <a:off x="723476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Shape 60"/>
            <p:cNvSpPr/>
            <p:nvPr/>
          </p:nvSpPr>
          <p:spPr>
            <a:xfrm>
              <a:off x="7234767" y="3886200"/>
              <a:ext cx="254847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752771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527713" y="3886200"/>
              <a:ext cx="254847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7820660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7820660" y="3886200"/>
              <a:ext cx="254847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8113607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8113607" y="3886200"/>
              <a:ext cx="152908" cy="127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Shape 67"/>
            <p:cNvSpPr/>
            <p:nvPr/>
          </p:nvSpPr>
          <p:spPr>
            <a:xfrm>
              <a:off x="8406553" y="38862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723476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752771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Shape 70"/>
            <p:cNvSpPr/>
            <p:nvPr/>
          </p:nvSpPr>
          <p:spPr>
            <a:xfrm>
              <a:off x="7820660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Shape 71"/>
            <p:cNvSpPr/>
            <p:nvPr/>
          </p:nvSpPr>
          <p:spPr>
            <a:xfrm>
              <a:off x="8113607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8406553" y="4051300"/>
              <a:ext cx="254847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3365500" y="45847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Each block = 10% of carer respondents. Source: Synergia, State of Caring Report Two, 2026.</a:t>
              </a:r>
            </a:p>
          </p:txBody>
        </p:sp>
        <p:pic>
          <p:nvPicPr>
            <p:cNvPr id="74" name="Graphic 74" descr="Loneliness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908300"/>
              <a:ext cx="254000" cy="254000"/>
            </a:xfrm>
            <a:prstGeom prst="rect">
              <a:avLst/>
            </a:prstGeom>
          </p:spPr>
        </p:pic>
        <p:pic>
          <p:nvPicPr>
            <p:cNvPr id="75" name="Graphic 75" descr="Ment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72100" y="2908300"/>
              <a:ext cx="254000" cy="254000"/>
            </a:xfrm>
            <a:prstGeom prst="rect">
              <a:avLst/>
            </a:prstGeom>
          </p:spPr>
        </p:pic>
        <p:pic>
          <p:nvPicPr>
            <p:cNvPr id="76" name="Graphic 76" descr="Appreciation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39000" y="2908300"/>
              <a:ext cx="254000" cy="254000"/>
            </a:xfrm>
            <a:prstGeom prst="rect">
              <a:avLst/>
            </a:prstGeom>
          </p:spPr>
        </p:pic>
        <p:sp>
          <p:nvSpPr>
            <p:cNvPr id="77" name="Quote pill"/>
            <p:cNvSpPr/>
            <p:nvPr/>
          </p:nvSpPr>
          <p:spPr>
            <a:xfrm>
              <a:off x="6959600" y="2171700"/>
              <a:ext cx="1854200" cy="304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 wrap="none" lIns="127000" tIns="0" rIns="127000" bIns="0" anchor="ctr">
              <a:noAutofit/>
            </a:bodyPr>
            <a:lstStyle/>
            <a:p>
              <a:pPr algn="ctr"/>
              <a:r>
                <a:rPr lang="en-NZ" sz="1400" b="1" dirty="0">
                  <a:solidFill>
                    <a:srgbClr val="00E7EC"/>
                  </a:solidFill>
                </a:rPr>
                <a:t>“</a:t>
              </a:r>
              <a:r>
                <a:rPr lang="en-NZ" sz="1100" b="1" i="1" dirty="0">
                  <a:solidFill>
                    <a:srgbClr val="FFFFFF"/>
                  </a:solidFill>
                </a:rPr>
                <a:t>I feel trapped.”</a:t>
              </a:r>
              <a:r>
                <a:rPr lang="en-NZ" sz="800" dirty="0">
                  <a:solidFill>
                    <a:srgbClr val="D9D3EE"/>
                  </a:solidFill>
                </a:rPr>
                <a:t>   Carer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3110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Help for depression and anxiety">
            <a:extLst>
              <a:ext uri="{FF2B5EF4-FFF2-40B4-BE49-F238E27FC236}">
                <a16:creationId xmlns:a16="http://schemas.microsoft.com/office/drawing/2014/main" id="{CC5AC134-A7DA-151E-9895-181EED1A6535}"/>
              </a:ext>
            </a:extLst>
          </p:cNvPr>
          <p:cNvGrpSpPr/>
          <p:nvPr/>
        </p:nvGrpSpPr>
        <p:grpSpPr>
          <a:xfrm>
            <a:off x="3213100" y="2209800"/>
            <a:ext cx="5753100" cy="2463800"/>
            <a:chOff x="3213100" y="2209800"/>
            <a:chExt cx="5753100" cy="2463800"/>
          </a:xfrm>
        </p:grpSpPr>
        <p:sp>
          <p:nvSpPr>
            <p:cNvPr id="11" name="Shape 11"/>
            <p:cNvSpPr/>
            <p:nvPr/>
          </p:nvSpPr>
          <p:spPr>
            <a:xfrm>
              <a:off x="3213100" y="2209800"/>
              <a:ext cx="5753100" cy="2463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3622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5146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Getting help for depression and anxiety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844800"/>
              <a:ext cx="1651000" cy="1625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352800"/>
              <a:ext cx="13970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800" b="1" dirty="0">
                  <a:solidFill>
                    <a:srgbClr val="FFFFFF"/>
                  </a:solidFill>
                </a:rPr>
                <a:t>76%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810000"/>
              <a:ext cx="1397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of carers say </a:t>
              </a:r>
              <a:r>
                <a:rPr lang="en-NZ" sz="850" b="1" dirty="0">
                  <a:solidFill>
                    <a:srgbClr val="FFFFFF"/>
                  </a:solidFill>
                </a:rPr>
                <a:t>depression and anxiety</a:t>
              </a:r>
              <a:r>
                <a:rPr lang="en-NZ" sz="850" b="0" dirty="0">
                  <a:solidFill>
                    <a:srgbClr val="D9D3EE"/>
                  </a:solidFill>
                </a:rPr>
                <a:t> are a concern</a:t>
              </a:r>
            </a:p>
          </p:txBody>
        </p:sp>
        <p:sp>
          <p:nvSpPr>
            <p:cNvPr id="17" name="Arrow"/>
            <p:cNvSpPr/>
            <p:nvPr/>
          </p:nvSpPr>
          <p:spPr>
            <a:xfrm rot="5400000">
              <a:off x="5054600" y="3136900"/>
              <a:ext cx="101600" cy="152400"/>
            </a:xfrm>
            <a:prstGeom prst="triangl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5219700" y="2844800"/>
              <a:ext cx="35941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Of those concerned: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5219700" y="3048000"/>
              <a:ext cx="2012696" cy="279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219700" y="3048000"/>
              <a:ext cx="2012696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56%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7232396" y="3048000"/>
              <a:ext cx="1293876" cy="279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7232396" y="3048000"/>
              <a:ext cx="1293876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FFFFFF"/>
                  </a:solidFill>
                </a:rPr>
                <a:t>36%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8526272" y="3048000"/>
              <a:ext cx="287528" cy="2794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8526272" y="3048000"/>
              <a:ext cx="287528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219700" y="3378200"/>
              <a:ext cx="35941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5000"/>
                </a:lnSpc>
              </a:pPr>
              <a:r>
                <a:rPr lang="en-NZ" sz="750" b="0" dirty="0">
                  <a:solidFill>
                    <a:srgbClr val="47367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Sought treatment or support    </a:t>
              </a:r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Haven't sought treatment or support</a:t>
              </a:r>
            </a:p>
            <a:p>
              <a:pPr algn="l">
                <a:lnSpc>
                  <a:spcPct val="115000"/>
                </a:lnSpc>
              </a:pP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Didn't know where to seek help or advice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6216523" y="3708400"/>
              <a:ext cx="19050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5219700" y="3835400"/>
              <a:ext cx="3594100" cy="635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219700" y="3835400"/>
              <a:ext cx="50800" cy="635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372100" y="3835400"/>
              <a:ext cx="660400" cy="635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55%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6057900" y="3911600"/>
              <a:ext cx="26289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of those who sought help </a:t>
              </a:r>
              <a:r>
                <a:rPr lang="en-NZ" sz="850" b="1" dirty="0">
                  <a:solidFill>
                    <a:srgbClr val="3D3459"/>
                  </a:solidFill>
                </a:rPr>
                <a:t>paid for treatment themselves</a:t>
              </a:r>
            </a:p>
          </p:txBody>
        </p:sp>
        <p:sp>
          <p:nvSpPr>
            <p:cNvPr id="31" name="Shape 31"/>
            <p:cNvSpPr/>
            <p:nvPr/>
          </p:nvSpPr>
          <p:spPr>
            <a:xfrm>
              <a:off x="6057900" y="4241800"/>
              <a:ext cx="26289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Shape 32"/>
            <p:cNvSpPr/>
            <p:nvPr/>
          </p:nvSpPr>
          <p:spPr>
            <a:xfrm>
              <a:off x="6057900" y="4241800"/>
              <a:ext cx="1445895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3365500" y="45339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2026.</a:t>
              </a:r>
            </a:p>
          </p:txBody>
        </p:sp>
        <p:pic>
          <p:nvPicPr>
            <p:cNvPr id="34" name="Graphic 34" descr="Ment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997200"/>
              <a:ext cx="330200" cy="330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4070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arers physical health">
            <a:extLst>
              <a:ext uri="{FF2B5EF4-FFF2-40B4-BE49-F238E27FC236}">
                <a16:creationId xmlns:a16="http://schemas.microsoft.com/office/drawing/2014/main" id="{34007C50-D9D9-D363-1D77-BD776B4AE667}"/>
              </a:ext>
            </a:extLst>
          </p:cNvPr>
          <p:cNvGrpSpPr/>
          <p:nvPr/>
        </p:nvGrpSpPr>
        <p:grpSpPr>
          <a:xfrm>
            <a:off x="3213100" y="2171700"/>
            <a:ext cx="5753100" cy="2514600"/>
            <a:chOff x="3213100" y="2171700"/>
            <a:chExt cx="5753100" cy="2514600"/>
          </a:xfrm>
        </p:grpSpPr>
        <p:sp>
          <p:nvSpPr>
            <p:cNvPr id="11" name="Shape 11"/>
            <p:cNvSpPr/>
            <p:nvPr/>
          </p:nvSpPr>
          <p:spPr>
            <a:xfrm>
              <a:off x="3213100" y="2171700"/>
              <a:ext cx="5753100" cy="25146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3241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4765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Carers' physical health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806700"/>
              <a:ext cx="2717800" cy="1676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806700"/>
              <a:ext cx="2717800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933700"/>
              <a:ext cx="10160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600" b="1" dirty="0">
                  <a:solidFill>
                    <a:srgbClr val="473678"/>
                  </a:solidFill>
                </a:rPr>
                <a:t>42%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3378200"/>
              <a:ext cx="2413000" cy="279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described their physical health as </a:t>
              </a:r>
              <a:r>
                <a:rPr lang="en-NZ" sz="850" b="1" dirty="0">
                  <a:solidFill>
                    <a:srgbClr val="3D3459"/>
                  </a:solidFill>
                </a:rPr>
                <a:t>bad or very bad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3721100"/>
              <a:ext cx="3302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2026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3873500" y="3721100"/>
              <a:ext cx="1803400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3873500" y="3721100"/>
              <a:ext cx="757428" cy="127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5727700" y="3721100"/>
              <a:ext cx="3048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42%</a:t>
              </a:r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3517900" y="3924300"/>
              <a:ext cx="3302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3D3459"/>
                  </a:solidFill>
                </a:rPr>
                <a:t>2022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3873500" y="3924300"/>
              <a:ext cx="1803400" cy="127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873500" y="3924300"/>
              <a:ext cx="252476" cy="1270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5727700" y="3924300"/>
              <a:ext cx="3048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6B6880"/>
                  </a:solidFill>
                </a:rPr>
                <a:t>14%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3517900" y="4191000"/>
              <a:ext cx="1219200" cy="1905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3517900" y="4191000"/>
              <a:ext cx="1219200" cy="1905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3× the 2022 rate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210300" y="28067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210300" y="2806700"/>
              <a:ext cx="50800" cy="787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6362700" y="2882900"/>
              <a:ext cx="635000" cy="381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49%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7023100" y="2882900"/>
              <a:ext cx="16891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said their health </a:t>
              </a:r>
              <a:r>
                <a:rPr lang="en-NZ" sz="800" b="1" dirty="0">
                  <a:solidFill>
                    <a:srgbClr val="3D3459"/>
                  </a:solidFill>
                </a:rPr>
                <a:t>got worse</a:t>
              </a:r>
              <a:r>
                <a:rPr lang="en-NZ" sz="800" b="0" dirty="0">
                  <a:solidFill>
                    <a:srgbClr val="3D3459"/>
                  </a:solidFill>
                </a:rPr>
                <a:t> because they didn't recognise they were carers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362700" y="3390900"/>
              <a:ext cx="23495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362700" y="3390900"/>
              <a:ext cx="1151255" cy="76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6210300" y="36957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6210300" y="3695700"/>
              <a:ext cx="50800" cy="787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6362700" y="3771900"/>
              <a:ext cx="635000" cy="381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56%</a:t>
              </a:r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7023100" y="3771900"/>
              <a:ext cx="16891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have their </a:t>
              </a:r>
              <a:r>
                <a:rPr lang="en-NZ" sz="800" b="1" dirty="0">
                  <a:solidFill>
                    <a:srgbClr val="3D3459"/>
                  </a:solidFill>
                </a:rPr>
                <a:t>own disability or health condition</a:t>
              </a:r>
              <a:r>
                <a:rPr lang="en-NZ" sz="800" b="0" dirty="0">
                  <a:solidFill>
                    <a:srgbClr val="3D3459"/>
                  </a:solidFill>
                </a:rPr>
                <a:t>, the same as in 2022</a:t>
              </a:r>
            </a:p>
          </p:txBody>
        </p:sp>
        <p:sp>
          <p:nvSpPr>
            <p:cNvPr id="38" name="Shape 38"/>
            <p:cNvSpPr/>
            <p:nvPr/>
          </p:nvSpPr>
          <p:spPr>
            <a:xfrm>
              <a:off x="6362700" y="4279900"/>
              <a:ext cx="2349500" cy="762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6362700" y="4279900"/>
              <a:ext cx="1315720" cy="76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3365500" y="45339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Source: Synergia, State of Caring Report Two, 2026; comparison with the 2022 State of Caring survey.</a:t>
              </a:r>
            </a:p>
          </p:txBody>
        </p:sp>
        <p:pic>
          <p:nvPicPr>
            <p:cNvPr id="41" name="Graphic 41" descr="Physical health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27700" y="2933700"/>
              <a:ext cx="3048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650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njury and ACC claims">
            <a:extLst>
              <a:ext uri="{FF2B5EF4-FFF2-40B4-BE49-F238E27FC236}">
                <a16:creationId xmlns:a16="http://schemas.microsoft.com/office/drawing/2014/main" id="{80A5D323-B90A-8677-E9B8-11494C0840BE}"/>
              </a:ext>
            </a:extLst>
          </p:cNvPr>
          <p:cNvGrpSpPr/>
          <p:nvPr/>
        </p:nvGrpSpPr>
        <p:grpSpPr>
          <a:xfrm>
            <a:off x="3213100" y="1612900"/>
            <a:ext cx="5753100" cy="3632200"/>
            <a:chOff x="3213100" y="1993900"/>
            <a:chExt cx="5753100" cy="3632200"/>
          </a:xfrm>
        </p:grpSpPr>
        <p:sp>
          <p:nvSpPr>
            <p:cNvPr id="11" name="Shape 11"/>
            <p:cNvSpPr/>
            <p:nvPr/>
          </p:nvSpPr>
          <p:spPr>
            <a:xfrm>
              <a:off x="3213100" y="1993900"/>
              <a:ext cx="5753100" cy="3632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146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298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Injury and ACC claims by carer group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6035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Parent carers</a:t>
              </a:r>
              <a:r>
                <a:rPr lang="en-NZ" sz="800" b="0" dirty="0">
                  <a:solidFill>
                    <a:srgbClr val="3D3459"/>
                  </a:solidFill>
                </a:rPr>
                <a:t>: most often injured (43%)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1214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121400" y="2603500"/>
              <a:ext cx="38100" cy="228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2484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Older carers (75+)</a:t>
              </a:r>
              <a:r>
                <a:rPr lang="en-NZ" sz="800" b="0" dirty="0">
                  <a:solidFill>
                    <a:srgbClr val="3D3459"/>
                  </a:solidFill>
                </a:rPr>
                <a:t>: most likely to claim ACC (58%)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4914900" y="2959100"/>
              <a:ext cx="12954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Injured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6210300" y="2959100"/>
              <a:ext cx="12954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Made an ACC claim</a:t>
              </a:r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7505700" y="2959100"/>
              <a:ext cx="12954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No claim or treatment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3365500" y="3136900"/>
              <a:ext cx="5448300" cy="1270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365500" y="3162300"/>
              <a:ext cx="5448300" cy="2794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3467100" y="31877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4914900" y="32575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4914900" y="3257550"/>
              <a:ext cx="338328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5880100" y="31877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37%</a:t>
              </a:r>
            </a:p>
          </p:txBody>
        </p:sp>
        <p:sp>
          <p:nvSpPr>
            <p:cNvPr id="29" name="Shape 29"/>
            <p:cNvSpPr/>
            <p:nvPr/>
          </p:nvSpPr>
          <p:spPr>
            <a:xfrm>
              <a:off x="6210300" y="32575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6210300" y="3257550"/>
              <a:ext cx="438912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7175500" y="31877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48%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7505700" y="32575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7505700" y="3257550"/>
              <a:ext cx="329184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8470900" y="31877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36%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3467100" y="34671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Disability/health condition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4914900" y="35369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4914900" y="3536950"/>
              <a:ext cx="356616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5880100" y="34671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39%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6210300" y="35369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6210300" y="3536950"/>
              <a:ext cx="4572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7175500" y="34671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50%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7505700" y="35369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7505700" y="3536950"/>
              <a:ext cx="32004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8470900" y="34671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35%</a:t>
              </a:r>
            </a:p>
          </p:txBody>
        </p:sp>
        <p:sp>
          <p:nvSpPr>
            <p:cNvPr id="45" name="Shape 45"/>
            <p:cNvSpPr/>
            <p:nvPr/>
          </p:nvSpPr>
          <p:spPr>
            <a:xfrm>
              <a:off x="3365500" y="37211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3467100" y="37465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Older carers (75+)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4914900" y="38163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4914900" y="3816350"/>
              <a:ext cx="18288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5880100" y="37465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20%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6210300" y="38163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210300" y="3816350"/>
              <a:ext cx="530352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7175500" y="37465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58%</a:t>
              </a:r>
            </a:p>
          </p:txBody>
        </p:sp>
        <p:sp>
          <p:nvSpPr>
            <p:cNvPr id="53" name="Shape 53"/>
            <p:cNvSpPr/>
            <p:nvPr/>
          </p:nvSpPr>
          <p:spPr>
            <a:xfrm>
              <a:off x="7505700" y="38163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7505700" y="3816350"/>
              <a:ext cx="192024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8470900" y="37465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21%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3365500" y="40005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3467100" y="40259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58" name="Shape 58"/>
            <p:cNvSpPr/>
            <p:nvPr/>
          </p:nvSpPr>
          <p:spPr>
            <a:xfrm>
              <a:off x="4914900" y="40957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Shape 59"/>
            <p:cNvSpPr/>
            <p:nvPr/>
          </p:nvSpPr>
          <p:spPr>
            <a:xfrm>
              <a:off x="4914900" y="4095750"/>
              <a:ext cx="393192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5880100" y="40259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43%</a:t>
              </a:r>
            </a:p>
          </p:txBody>
        </p:sp>
        <p:sp>
          <p:nvSpPr>
            <p:cNvPr id="61" name="Shape 61"/>
            <p:cNvSpPr/>
            <p:nvPr/>
          </p:nvSpPr>
          <p:spPr>
            <a:xfrm>
              <a:off x="6210300" y="40957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6210300" y="4095750"/>
              <a:ext cx="41148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Text 63"/>
            <p:cNvSpPr txBox="1"/>
            <p:nvPr/>
          </p:nvSpPr>
          <p:spPr>
            <a:xfrm>
              <a:off x="7175500" y="40259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45%</a:t>
              </a:r>
            </a:p>
          </p:txBody>
        </p:sp>
        <p:sp>
          <p:nvSpPr>
            <p:cNvPr id="64" name="Shape 64"/>
            <p:cNvSpPr/>
            <p:nvPr/>
          </p:nvSpPr>
          <p:spPr>
            <a:xfrm>
              <a:off x="7505700" y="40957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7505700" y="4095750"/>
              <a:ext cx="374904" cy="889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8470900" y="40259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41%</a:t>
              </a:r>
            </a:p>
          </p:txBody>
        </p:sp>
        <p:sp>
          <p:nvSpPr>
            <p:cNvPr id="67" name="Shape 67"/>
            <p:cNvSpPr/>
            <p:nvPr/>
          </p:nvSpPr>
          <p:spPr>
            <a:xfrm>
              <a:off x="3365500" y="42799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Text 68"/>
            <p:cNvSpPr txBox="1"/>
            <p:nvPr/>
          </p:nvSpPr>
          <p:spPr>
            <a:xfrm>
              <a:off x="3467100" y="4305300"/>
              <a:ext cx="14224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69" name="Shape 69"/>
            <p:cNvSpPr/>
            <p:nvPr/>
          </p:nvSpPr>
          <p:spPr>
            <a:xfrm>
              <a:off x="4914900" y="43751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Shape 70"/>
            <p:cNvSpPr/>
            <p:nvPr/>
          </p:nvSpPr>
          <p:spPr>
            <a:xfrm>
              <a:off x="4914900" y="4375150"/>
              <a:ext cx="292608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5880100" y="43053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32%</a:t>
              </a:r>
            </a:p>
          </p:txBody>
        </p:sp>
        <p:sp>
          <p:nvSpPr>
            <p:cNvPr id="72" name="Shape 72"/>
            <p:cNvSpPr/>
            <p:nvPr/>
          </p:nvSpPr>
          <p:spPr>
            <a:xfrm>
              <a:off x="6210300" y="43751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Shape 73"/>
            <p:cNvSpPr/>
            <p:nvPr/>
          </p:nvSpPr>
          <p:spPr>
            <a:xfrm>
              <a:off x="6210300" y="4375150"/>
              <a:ext cx="4572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Text 74"/>
            <p:cNvSpPr txBox="1"/>
            <p:nvPr/>
          </p:nvSpPr>
          <p:spPr>
            <a:xfrm>
              <a:off x="7175500" y="43053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50%</a:t>
              </a:r>
            </a:p>
          </p:txBody>
        </p:sp>
        <p:sp>
          <p:nvSpPr>
            <p:cNvPr id="75" name="Shape 75"/>
            <p:cNvSpPr/>
            <p:nvPr/>
          </p:nvSpPr>
          <p:spPr>
            <a:xfrm>
              <a:off x="7505700" y="4375150"/>
              <a:ext cx="914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Shape 76"/>
            <p:cNvSpPr/>
            <p:nvPr/>
          </p:nvSpPr>
          <p:spPr>
            <a:xfrm>
              <a:off x="7505700" y="4375150"/>
              <a:ext cx="292608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Text 77"/>
            <p:cNvSpPr txBox="1"/>
            <p:nvPr/>
          </p:nvSpPr>
          <p:spPr>
            <a:xfrm>
              <a:off x="8470900" y="4305300"/>
              <a:ext cx="330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32%</a:t>
              </a:r>
            </a:p>
          </p:txBody>
        </p:sp>
        <p:sp>
          <p:nvSpPr>
            <p:cNvPr id="78" name="Text 78"/>
            <p:cNvSpPr txBox="1"/>
            <p:nvPr/>
          </p:nvSpPr>
          <p:spPr>
            <a:xfrm>
              <a:off x="3365500" y="5397500"/>
              <a:ext cx="54483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Highlighted bars show the highest subgroup in each column; grey bars show all carers. Source: Synergia, State of Caring Report Two, </a:t>
              </a:r>
              <a:r>
                <a:rPr lang="en-NZ" sz="700" dirty="0">
                  <a:solidFill>
                    <a:srgbClr val="6B6880"/>
                  </a:solidFill>
                </a:rPr>
                <a:t>2</a:t>
              </a:r>
              <a:r>
                <a:rPr lang="en-NZ" sz="700" b="0" dirty="0">
                  <a:solidFill>
                    <a:srgbClr val="6B6880"/>
                  </a:solidFill>
                </a:rPr>
                <a:t>026.</a:t>
              </a:r>
            </a:p>
          </p:txBody>
        </p:sp>
        <p:sp>
          <p:nvSpPr>
            <p:cNvPr id="79" name="Shape 79"/>
            <p:cNvSpPr/>
            <p:nvPr/>
          </p:nvSpPr>
          <p:spPr>
            <a:xfrm>
              <a:off x="3365500" y="4635500"/>
              <a:ext cx="5448300" cy="1270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Text 80"/>
            <p:cNvSpPr txBox="1"/>
            <p:nvPr/>
          </p:nvSpPr>
          <p:spPr>
            <a:xfrm>
              <a:off x="3365500" y="4711700"/>
              <a:ext cx="54483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/>
              <a:r>
                <a:rPr lang="en-NZ" sz="1200" b="1" dirty="0">
                  <a:solidFill>
                    <a:srgbClr val="473678"/>
                  </a:solidFill>
                </a:rPr>
                <a:t>37%</a:t>
              </a:r>
              <a:r>
                <a:rPr lang="en-NZ" sz="850" b="0" dirty="0">
                  <a:solidFill>
                    <a:srgbClr val="3D3459"/>
                  </a:solidFill>
                </a:rPr>
                <a:t> of carers were injured while caring. </a:t>
              </a:r>
              <a:r>
                <a:rPr lang="en-NZ" sz="850" b="1" dirty="0">
                  <a:solidFill>
                    <a:srgbClr val="3D3459"/>
                  </a:solidFill>
                </a:rPr>
                <a:t>Of those injured:</a:t>
              </a:r>
            </a:p>
          </p:txBody>
        </p:sp>
        <p:sp>
          <p:nvSpPr>
            <p:cNvPr id="81" name="Shape 81"/>
            <p:cNvSpPr/>
            <p:nvPr/>
          </p:nvSpPr>
          <p:spPr>
            <a:xfrm>
              <a:off x="3365500" y="4965700"/>
              <a:ext cx="2615184" cy="228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Text 82"/>
            <p:cNvSpPr txBox="1"/>
            <p:nvPr/>
          </p:nvSpPr>
          <p:spPr>
            <a:xfrm>
              <a:off x="3365500" y="4965700"/>
              <a:ext cx="2615184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NZ" sz="900" b="1" dirty="0">
                  <a:solidFill>
                    <a:srgbClr val="FFFFFF"/>
                  </a:solidFill>
                </a:rPr>
                <a:t>48%</a:t>
              </a:r>
            </a:p>
          </p:txBody>
        </p:sp>
        <p:sp>
          <p:nvSpPr>
            <p:cNvPr id="83" name="Shape 83"/>
            <p:cNvSpPr/>
            <p:nvPr/>
          </p:nvSpPr>
          <p:spPr>
            <a:xfrm>
              <a:off x="5980684" y="4965700"/>
              <a:ext cx="1961388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 84"/>
            <p:cNvSpPr txBox="1"/>
            <p:nvPr/>
          </p:nvSpPr>
          <p:spPr>
            <a:xfrm>
              <a:off x="5980684" y="4965700"/>
              <a:ext cx="1961388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NZ" sz="900" b="1" dirty="0">
                  <a:solidFill>
                    <a:srgbClr val="FFFFFF"/>
                  </a:solidFill>
                </a:rPr>
                <a:t>36%</a:t>
              </a:r>
            </a:p>
          </p:txBody>
        </p:sp>
        <p:sp>
          <p:nvSpPr>
            <p:cNvPr id="85" name="Shape 85"/>
            <p:cNvSpPr/>
            <p:nvPr/>
          </p:nvSpPr>
          <p:spPr>
            <a:xfrm>
              <a:off x="7942072" y="4965700"/>
              <a:ext cx="871728" cy="2286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Text 86"/>
            <p:cNvSpPr txBox="1"/>
            <p:nvPr/>
          </p:nvSpPr>
          <p:spPr>
            <a:xfrm>
              <a:off x="7942072" y="4965700"/>
              <a:ext cx="871728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NZ" sz="900" b="1" dirty="0">
                  <a:solidFill>
                    <a:srgbClr val="3D3459"/>
                  </a:solidFill>
                </a:rPr>
                <a:t>16%</a:t>
              </a:r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3365500" y="5232400"/>
              <a:ext cx="5448300" cy="127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/>
              <a:r>
                <a:rPr lang="en-NZ" sz="750" b="0" dirty="0">
                  <a:solidFill>
                    <a:srgbClr val="4772AB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Made an ACC claim and received treatment     </a:t>
              </a:r>
              <a:r>
                <a:rPr lang="en-NZ" sz="750" b="0" dirty="0">
                  <a:solidFill>
                    <a:srgbClr val="006BA8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No claim and no treatment     </a:t>
              </a:r>
              <a:r>
                <a:rPr lang="en-NZ" sz="750" b="0" dirty="0">
                  <a:solidFill>
                    <a:srgbClr val="00BBDA"/>
                  </a:solidFill>
                </a:rPr>
                <a:t>■ </a:t>
              </a:r>
              <a:r>
                <a:rPr lang="en-NZ" sz="750" b="0" dirty="0">
                  <a:solidFill>
                    <a:srgbClr val="3D3459"/>
                  </a:solidFill>
                </a:rPr>
                <a:t>No claim, paid for treatment themselves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437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njury and ACC quotes">
            <a:extLst>
              <a:ext uri="{FF2B5EF4-FFF2-40B4-BE49-F238E27FC236}">
                <a16:creationId xmlns:a16="http://schemas.microsoft.com/office/drawing/2014/main" id="{6E2BE1E7-6EFE-12AE-CBDE-E01A1A2E7E1C}"/>
              </a:ext>
            </a:extLst>
          </p:cNvPr>
          <p:cNvGrpSpPr/>
          <p:nvPr/>
        </p:nvGrpSpPr>
        <p:grpSpPr>
          <a:xfrm>
            <a:off x="3213100" y="1612900"/>
            <a:ext cx="5753100" cy="3632200"/>
            <a:chOff x="3213100" y="1612900"/>
            <a:chExt cx="5753100" cy="3632200"/>
          </a:xfrm>
        </p:grpSpPr>
        <p:sp>
          <p:nvSpPr>
            <p:cNvPr id="11" name="Shape 11"/>
            <p:cNvSpPr/>
            <p:nvPr/>
          </p:nvSpPr>
          <p:spPr>
            <a:xfrm>
              <a:off x="3213100" y="1612900"/>
              <a:ext cx="5753100" cy="3632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765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917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In carers' words: injury, treatment and ACC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247900"/>
              <a:ext cx="2717800" cy="1625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2273300"/>
              <a:ext cx="3810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3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628900"/>
              <a:ext cx="2463800" cy="1168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950" b="0" dirty="0">
                  <a:solidFill>
                    <a:srgbClr val="FFFFFF"/>
                  </a:solidFill>
                </a:rPr>
                <a:t>I had a severe head injury, I was discharged home early to care for my husband. I had over 40 sutures in my head and face, together with dreadful concussion. </a:t>
              </a:r>
              <a:r>
                <a:rPr lang="en-NZ" sz="950" b="1" dirty="0">
                  <a:solidFill>
                    <a:srgbClr val="00E7EC"/>
                  </a:solidFill>
                </a:rPr>
                <a:t>ACC was supposed to provide help; they did not.</a:t>
              </a:r>
              <a:r>
                <a:rPr lang="en-NZ" sz="950" b="0" dirty="0">
                  <a:solidFill>
                    <a:srgbClr val="FFFFFF"/>
                  </a:solidFill>
                </a:rPr>
                <a:t> I was too weak and ill, with no family to support us.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210300" y="22479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210300" y="2247900"/>
              <a:ext cx="44450" cy="787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350000" y="22987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350000" y="2501900"/>
              <a:ext cx="2336800" cy="457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When I injured myself during my caring role, I felt [applying for ACC funding] was </a:t>
              </a:r>
              <a:r>
                <a:rPr lang="en-NZ" sz="800" b="1" dirty="0">
                  <a:solidFill>
                    <a:srgbClr val="473678"/>
                  </a:solidFill>
                </a:rPr>
                <a:t>a waste of time</a:t>
              </a:r>
              <a:r>
                <a:rPr lang="en-NZ" sz="800" b="0" dirty="0">
                  <a:solidFill>
                    <a:srgbClr val="3D3459"/>
                  </a:solidFill>
                </a:rPr>
                <a:t> as I </a:t>
              </a:r>
              <a:r>
                <a:rPr lang="en-NZ" sz="800" b="1" dirty="0">
                  <a:solidFill>
                    <a:srgbClr val="473678"/>
                  </a:solidFill>
                </a:rPr>
                <a:t>no longer have the energy to beg for support.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6210300" y="3086100"/>
              <a:ext cx="2603500" cy="787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6210300" y="3086100"/>
              <a:ext cx="44450" cy="787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350000" y="3136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6350000" y="3340100"/>
              <a:ext cx="2336800" cy="457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I have made claims with ACC for injuries caused while caring, but I have </a:t>
              </a:r>
              <a:r>
                <a:rPr lang="en-NZ" sz="800" b="1" dirty="0">
                  <a:solidFill>
                    <a:srgbClr val="4772AB"/>
                  </a:solidFill>
                </a:rPr>
                <a:t>usually had to give up on treatment</a:t>
              </a:r>
              <a:r>
                <a:rPr lang="en-NZ" sz="800" b="0" dirty="0">
                  <a:solidFill>
                    <a:srgbClr val="3D3459"/>
                  </a:solidFill>
                </a:rPr>
                <a:t> because it's not financially viable for us.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3365500" y="3975100"/>
              <a:ext cx="1651000" cy="990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3505200" y="4025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3505200" y="4229100"/>
              <a:ext cx="13843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1" dirty="0">
                  <a:solidFill>
                    <a:srgbClr val="FFFFFF"/>
                  </a:solidFill>
                </a:rPr>
                <a:t>ACC wouldn't look at me</a:t>
              </a:r>
              <a:r>
                <a:rPr lang="en-NZ" sz="800" b="0" dirty="0">
                  <a:solidFill>
                    <a:srgbClr val="FFFFFF"/>
                  </a:solidFill>
                </a:rPr>
                <a:t> because I have an existing condition.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5092700" y="3975100"/>
              <a:ext cx="1905000" cy="990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5092700" y="3975100"/>
              <a:ext cx="44450" cy="990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232400" y="4025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232400" y="4229100"/>
              <a:ext cx="16383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I have been injured but I </a:t>
              </a:r>
              <a:r>
                <a:rPr lang="en-NZ" sz="800" b="1" dirty="0">
                  <a:solidFill>
                    <a:srgbClr val="006BA8"/>
                  </a:solidFill>
                </a:rPr>
                <a:t>couldn't seek the care (stitches) I needed</a:t>
              </a:r>
              <a:r>
                <a:rPr lang="en-NZ" sz="800" b="0" dirty="0">
                  <a:solidFill>
                    <a:srgbClr val="3D3459"/>
                  </a:solidFill>
                </a:rPr>
                <a:t> promptly because I had no one to cover care. Hooray for duct tape.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7073900" y="3975100"/>
              <a:ext cx="1739900" cy="990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7073900" y="3975100"/>
              <a:ext cx="44450" cy="990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7213600" y="40259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7213600" y="4229100"/>
              <a:ext cx="14732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When I had to go to hospital for 3 or 4 days I was </a:t>
              </a:r>
              <a:r>
                <a:rPr lang="en-NZ" sz="800" b="1" dirty="0">
                  <a:solidFill>
                    <a:srgbClr val="473678"/>
                  </a:solidFill>
                </a:rPr>
                <a:t>very concerned about my husband's ability to cope</a:t>
              </a:r>
              <a:r>
                <a:rPr lang="en-NZ" sz="800" b="0" dirty="0">
                  <a:solidFill>
                    <a:srgbClr val="3D3459"/>
                  </a:solidFill>
                </a:rPr>
                <a:t> alone.</a:t>
              </a:r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3365500" y="50673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</a:t>
              </a:r>
              <a:r>
                <a:rPr lang="en-NZ" sz="700" dirty="0">
                  <a:solidFill>
                    <a:srgbClr val="6B6880"/>
                  </a:solidFill>
                </a:rPr>
                <a:t>2</a:t>
              </a:r>
              <a:r>
                <a:rPr lang="en-NZ" sz="700" b="0" dirty="0">
                  <a:solidFill>
                    <a:srgbClr val="6B6880"/>
                  </a:solidFill>
                </a:rPr>
                <a:t>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6261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inancial cost of caring">
            <a:extLst>
              <a:ext uri="{FF2B5EF4-FFF2-40B4-BE49-F238E27FC236}">
                <a16:creationId xmlns:a16="http://schemas.microsoft.com/office/drawing/2014/main" id="{BF9DC5A9-8523-8CBC-0B5F-9B2D213C8945}"/>
              </a:ext>
            </a:extLst>
          </p:cNvPr>
          <p:cNvGrpSpPr/>
          <p:nvPr/>
        </p:nvGrpSpPr>
        <p:grpSpPr>
          <a:xfrm>
            <a:off x="3213100" y="1739900"/>
            <a:ext cx="5753100" cy="3378200"/>
            <a:chOff x="3213100" y="1739900"/>
            <a:chExt cx="5753100" cy="3378200"/>
          </a:xfrm>
        </p:grpSpPr>
        <p:sp>
          <p:nvSpPr>
            <p:cNvPr id="11" name="Shape 11"/>
            <p:cNvSpPr/>
            <p:nvPr/>
          </p:nvSpPr>
          <p:spPr>
            <a:xfrm>
              <a:off x="3213100" y="1739900"/>
              <a:ext cx="5753100" cy="3378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892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044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The financial cost of caring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374900"/>
              <a:ext cx="1676400" cy="2514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365500"/>
              <a:ext cx="1422400" cy="508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3200" b="1" dirty="0">
                  <a:solidFill>
                    <a:srgbClr val="FFFFFF"/>
                  </a:solidFill>
                </a:rPr>
                <a:t>64%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898900"/>
              <a:ext cx="14224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say the </a:t>
              </a:r>
              <a:r>
                <a:rPr lang="en-NZ" sz="850" b="1" dirty="0">
                  <a:solidFill>
                    <a:srgbClr val="FFFFFF"/>
                  </a:solidFill>
                </a:rPr>
                <a:t>cost of living</a:t>
              </a:r>
              <a:r>
                <a:rPr lang="en-NZ" sz="850" b="0" dirty="0">
                  <a:solidFill>
                    <a:srgbClr val="D9D3EE"/>
                  </a:solidFill>
                </a:rPr>
                <a:t> is hurting their ability to afford caring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517900" y="4508500"/>
              <a:ext cx="355600" cy="3175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4610100"/>
              <a:ext cx="14224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D9D3EE"/>
                  </a:solidFill>
                </a:rPr>
                <a:t>Parent carers are hit hardest.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5245100" y="2374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3678"/>
                  </a:solidFill>
                </a:rPr>
                <a:t>38%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854700" y="2374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have given up work to care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5245100" y="2654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5245100" y="2654300"/>
              <a:ext cx="926592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6171692" y="2654300"/>
              <a:ext cx="438912" cy="889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7785100" y="2603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+18% </a:t>
              </a:r>
              <a:r>
                <a:rPr lang="en-NZ" sz="700" b="0" dirty="0">
                  <a:solidFill>
                    <a:srgbClr val="3D3459"/>
                  </a:solidFill>
                </a:rPr>
                <a:t>reduced their paid hours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5245100" y="2844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245100" y="2882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31%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5854700" y="2882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are struggling to make ends meet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5245100" y="3162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5245100" y="3162300"/>
              <a:ext cx="755904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6183376" y="3124200"/>
              <a:ext cx="25400" cy="1651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7785100" y="3111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Parent carers: 39%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5245100" y="3352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5245100" y="3390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16%</a:t>
              </a:r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5854700" y="3390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are in debt because of caring</a:t>
              </a:r>
            </a:p>
          </p:txBody>
        </p:sp>
        <p:sp>
          <p:nvSpPr>
            <p:cNvPr id="35" name="Shape 35"/>
            <p:cNvSpPr/>
            <p:nvPr/>
          </p:nvSpPr>
          <p:spPr>
            <a:xfrm>
              <a:off x="5245100" y="3670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5245100" y="3670300"/>
              <a:ext cx="390144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5793232" y="3632200"/>
              <a:ext cx="25400" cy="165100"/>
            </a:xfrm>
            <a:prstGeom prst="rect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7785100" y="3619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Parent carers: 23%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5245100" y="3860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5245100" y="3898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4772AB"/>
                  </a:solidFill>
                </a:rPr>
                <a:t>26%</a:t>
              </a:r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5854700" y="3898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spend $100+ a week of their own money on care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5245100" y="4178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245100" y="4178300"/>
              <a:ext cx="633984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245100" y="4368800"/>
              <a:ext cx="35687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5245100" y="4406900"/>
              <a:ext cx="584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600" b="1" dirty="0">
                  <a:solidFill>
                    <a:srgbClr val="006BA8"/>
                  </a:solidFill>
                </a:rPr>
                <a:t>39%</a:t>
              </a:r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5854700" y="4406900"/>
              <a:ext cx="29591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receive no funding at all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5245100" y="4686300"/>
              <a:ext cx="24384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5245100" y="4686300"/>
              <a:ext cx="950976" cy="889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7785100" y="4635500"/>
              <a:ext cx="1028700" cy="203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Neither carer nor the person cared for</a:t>
              </a:r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3365500" y="49657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Cyan markers show parent carers. Source: Synergia, State of Caring Report Two, 2026.</a:t>
              </a:r>
            </a:p>
          </p:txBody>
        </p:sp>
        <p:pic>
          <p:nvPicPr>
            <p:cNvPr id="51" name="Graphic 51" descr="Money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17900" y="2565400"/>
              <a:ext cx="508000" cy="50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4247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Making ends meet quotes">
            <a:extLst>
              <a:ext uri="{FF2B5EF4-FFF2-40B4-BE49-F238E27FC236}">
                <a16:creationId xmlns:a16="http://schemas.microsoft.com/office/drawing/2014/main" id="{7AA88685-D70E-F17C-DF52-D38B4A6D01D0}"/>
              </a:ext>
            </a:extLst>
          </p:cNvPr>
          <p:cNvGrpSpPr/>
          <p:nvPr/>
        </p:nvGrpSpPr>
        <p:grpSpPr>
          <a:xfrm>
            <a:off x="3213100" y="1016000"/>
            <a:ext cx="5753100" cy="4826000"/>
            <a:chOff x="3213100" y="1016000"/>
            <a:chExt cx="5753100" cy="4826000"/>
          </a:xfrm>
        </p:grpSpPr>
        <p:sp>
          <p:nvSpPr>
            <p:cNvPr id="11" name="Shape 11"/>
            <p:cNvSpPr/>
            <p:nvPr/>
          </p:nvSpPr>
          <p:spPr>
            <a:xfrm>
              <a:off x="3213100" y="1016000"/>
              <a:ext cx="5753100" cy="48260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1684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3208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300" b="1" dirty="0">
                  <a:solidFill>
                    <a:srgbClr val="473678"/>
                  </a:solidFill>
                </a:rPr>
                <a:t>In carers' words: making ends meet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1651000"/>
              <a:ext cx="2717800" cy="2819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1676400"/>
              <a:ext cx="381000" cy="355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3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032000"/>
              <a:ext cx="2463800" cy="2362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600"/>
                </a:spcAft>
              </a:pPr>
              <a:r>
                <a:rPr lang="en-NZ" sz="950" b="0" dirty="0">
                  <a:solidFill>
                    <a:srgbClr val="FFFFFF"/>
                  </a:solidFill>
                </a:rPr>
                <a:t>I am eating a very basic diet of </a:t>
              </a:r>
              <a:r>
                <a:rPr lang="en-NZ" sz="950" b="1" dirty="0">
                  <a:solidFill>
                    <a:srgbClr val="00E7EC"/>
                  </a:solidFill>
                </a:rPr>
                <a:t>one meal a day</a:t>
              </a:r>
              <a:r>
                <a:rPr lang="en-NZ" sz="950" b="0" dirty="0">
                  <a:solidFill>
                    <a:srgbClr val="FFFFFF"/>
                  </a:solidFill>
                </a:rPr>
                <a:t> plus an energy drink in the morning and a small cheap snack at midday. Sometimes I skip the snack. My partner eats whatever my daughter leaves over...</a:t>
              </a:r>
            </a:p>
            <a:p>
              <a:pPr algn="l">
                <a:lnSpc>
                  <a:spcPct val="105000"/>
                </a:lnSpc>
                <a:spcAft>
                  <a:spcPts val="600"/>
                </a:spcAft>
              </a:pPr>
              <a:r>
                <a:rPr lang="en-NZ" sz="950" b="0" dirty="0">
                  <a:solidFill>
                    <a:srgbClr val="FFFFFF"/>
                  </a:solidFill>
                </a:rPr>
                <a:t>My diet is very expensive and we can't afford it ... We still struggle to cover bills... I cannot afford dental care, so have had </a:t>
              </a:r>
              <a:r>
                <a:rPr lang="en-NZ" sz="950" b="1" dirty="0">
                  <a:solidFill>
                    <a:srgbClr val="00E7EC"/>
                  </a:solidFill>
                </a:rPr>
                <a:t>teeth extracted</a:t>
              </a:r>
              <a:r>
                <a:rPr lang="en-NZ" sz="950" b="0" dirty="0">
                  <a:solidFill>
                    <a:srgbClr val="FFFFFF"/>
                  </a:solidFill>
                </a:rPr>
                <a:t> because they have shattered...</a:t>
              </a:r>
            </a:p>
            <a:p>
              <a:pPr algn="l">
                <a:lnSpc>
                  <a:spcPct val="105000"/>
                </a:lnSpc>
                <a:spcAft>
                  <a:spcPts val="600"/>
                </a:spcAft>
              </a:pPr>
              <a:r>
                <a:rPr lang="en-NZ" sz="950" b="0" dirty="0">
                  <a:solidFill>
                    <a:srgbClr val="FFFFFF"/>
                  </a:solidFill>
                </a:rPr>
                <a:t>We have no insurance, our bills are always late, and if rent goes up again </a:t>
              </a:r>
              <a:r>
                <a:rPr lang="en-NZ" sz="950" b="1" dirty="0">
                  <a:solidFill>
                    <a:srgbClr val="00E7EC"/>
                  </a:solidFill>
                </a:rPr>
                <a:t>we will be homeless and I don't know how we would survive.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210300" y="1651000"/>
              <a:ext cx="2603500" cy="939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210300" y="1651000"/>
              <a:ext cx="44450" cy="939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350000" y="1701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6350000" y="1905000"/>
              <a:ext cx="2336800" cy="609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Although I'm nearly 80 I do odd jobs when this work is available, so we can make ends meet. </a:t>
              </a:r>
              <a:r>
                <a:rPr lang="en-NZ" sz="800" b="1" dirty="0">
                  <a:solidFill>
                    <a:srgbClr val="473678"/>
                  </a:solidFill>
                </a:rPr>
                <a:t>We never have anything left over.</a:t>
              </a:r>
              <a:r>
                <a:rPr lang="en-NZ" sz="800" b="0" dirty="0">
                  <a:solidFill>
                    <a:srgbClr val="3D3459"/>
                  </a:solidFill>
                </a:rPr>
                <a:t> Money is always a juggle and a struggle.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6210300" y="2667000"/>
              <a:ext cx="2603500" cy="736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6210300" y="2667000"/>
              <a:ext cx="44450" cy="736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350000" y="2717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6350000" y="2921000"/>
              <a:ext cx="2336800" cy="406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We have taken out </a:t>
              </a:r>
              <a:r>
                <a:rPr lang="en-NZ" sz="800" b="1" dirty="0">
                  <a:solidFill>
                    <a:srgbClr val="4772AB"/>
                  </a:solidFill>
                </a:rPr>
                <a:t>loans, used credit cards and overdraft</a:t>
              </a:r>
              <a:r>
                <a:rPr lang="en-NZ" sz="800" b="0" dirty="0">
                  <a:solidFill>
                    <a:srgbClr val="3D3459"/>
                  </a:solidFill>
                </a:rPr>
                <a:t> to pay for support in the past.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6210300" y="3479800"/>
              <a:ext cx="2603500" cy="990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6210300" y="3479800"/>
              <a:ext cx="44450" cy="990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6350000" y="35306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6350000" y="3733800"/>
              <a:ext cx="2336800" cy="660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 only make it work …[by] going without, and growing some of my own food. But </a:t>
              </a:r>
              <a:r>
                <a:rPr lang="en-NZ" sz="800" b="1" dirty="0">
                  <a:solidFill>
                    <a:srgbClr val="006BA8"/>
                  </a:solidFill>
                </a:rPr>
                <a:t>my son goes without therapies and learning supports</a:t>
              </a:r>
              <a:r>
                <a:rPr lang="en-NZ" sz="800" b="0" dirty="0">
                  <a:solidFill>
                    <a:srgbClr val="3D3459"/>
                  </a:solidFill>
                </a:rPr>
                <a:t> which would help him.</a:t>
              </a:r>
            </a:p>
          </p:txBody>
        </p:sp>
        <p:sp>
          <p:nvSpPr>
            <p:cNvPr id="29" name="Shape 29"/>
            <p:cNvSpPr/>
            <p:nvPr/>
          </p:nvSpPr>
          <p:spPr>
            <a:xfrm>
              <a:off x="3365500" y="4572000"/>
              <a:ext cx="1397000" cy="1016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3505200" y="4622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3505200" y="4826000"/>
              <a:ext cx="11303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FFFFFF"/>
                  </a:solidFill>
                </a:rPr>
                <a:t>AfterPay and ZipPay to afford food.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4838700" y="4572000"/>
              <a:ext cx="2222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4838700" y="4572000"/>
              <a:ext cx="44450" cy="1016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4978400" y="4622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4978400" y="4826000"/>
              <a:ext cx="19558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We're doing ok but at the </a:t>
              </a:r>
              <a:r>
                <a:rPr lang="en-NZ" sz="800" b="1" dirty="0">
                  <a:solidFill>
                    <a:srgbClr val="473678"/>
                  </a:solidFill>
                </a:rPr>
                <a:t>loss of my retirement funds</a:t>
              </a:r>
              <a:r>
                <a:rPr lang="en-NZ" sz="800" b="0" dirty="0">
                  <a:solidFill>
                    <a:srgbClr val="3D3459"/>
                  </a:solidFill>
                </a:rPr>
                <a:t>. I'm a solo parent / full time carer... I would like to resume my career but it’s hard to find an understanding &amp; flexible employer.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7137400" y="4572000"/>
              <a:ext cx="16764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7137400" y="4572000"/>
              <a:ext cx="44450" cy="10160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7277100" y="4622800"/>
              <a:ext cx="254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18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7277100" y="4826000"/>
              <a:ext cx="14097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 have to </a:t>
              </a:r>
              <a:r>
                <a:rPr lang="en-NZ" sz="800" b="1" dirty="0">
                  <a:solidFill>
                    <a:srgbClr val="006BA8"/>
                  </a:solidFill>
                </a:rPr>
                <a:t>choose how much of each bill gets paid</a:t>
              </a:r>
              <a:r>
                <a:rPr lang="en-NZ" sz="800" b="0" dirty="0">
                  <a:solidFill>
                    <a:srgbClr val="3D3459"/>
                  </a:solidFill>
                </a:rPr>
                <a:t> each week so have to budget every penny.</a:t>
              </a:r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3365500" y="56896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723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inancial situation by group">
            <a:extLst>
              <a:ext uri="{FF2B5EF4-FFF2-40B4-BE49-F238E27FC236}">
                <a16:creationId xmlns:a16="http://schemas.microsoft.com/office/drawing/2014/main" id="{3F515164-1B91-AA27-D5B3-B5120259344D}"/>
              </a:ext>
            </a:extLst>
          </p:cNvPr>
          <p:cNvGrpSpPr/>
          <p:nvPr/>
        </p:nvGrpSpPr>
        <p:grpSpPr>
          <a:xfrm>
            <a:off x="3213100" y="1993900"/>
            <a:ext cx="5753100" cy="2870200"/>
            <a:chOff x="3213100" y="1993900"/>
            <a:chExt cx="5753100" cy="2870200"/>
          </a:xfrm>
        </p:grpSpPr>
        <p:sp>
          <p:nvSpPr>
            <p:cNvPr id="11" name="Shape 11"/>
            <p:cNvSpPr/>
            <p:nvPr/>
          </p:nvSpPr>
          <p:spPr>
            <a:xfrm>
              <a:off x="3213100" y="1993900"/>
              <a:ext cx="5753100" cy="28702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1463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2987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Financial situation by carer group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603500"/>
              <a:ext cx="3810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Older carers (75+)</a:t>
              </a:r>
              <a:r>
                <a:rPr lang="en-NZ" sz="800" b="0" dirty="0">
                  <a:solidFill>
                    <a:srgbClr val="3D3459"/>
                  </a:solidFill>
                </a:rPr>
                <a:t>: most likely to afford bills (64%)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121400" y="26035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121400" y="26035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248400" y="26035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Parent carers</a:t>
              </a:r>
              <a:r>
                <a:rPr lang="en-NZ" sz="800" b="0" dirty="0">
                  <a:solidFill>
                    <a:srgbClr val="3D3459"/>
                  </a:solidFill>
                </a:rPr>
                <a:t>: most likely to struggle (39%)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48387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006BA8"/>
                  </a:solidFill>
                </a:rPr>
                <a:t>Can afford bills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58293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Can't afford utilities</a:t>
              </a:r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68199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72AB"/>
                  </a:solidFill>
                </a:rPr>
                <a:t>In debt</a:t>
              </a:r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7810500" y="2959100"/>
              <a:ext cx="9906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473678"/>
                  </a:solidFill>
                </a:rPr>
                <a:t>Struggling</a:t>
              </a:r>
            </a:p>
          </p:txBody>
        </p:sp>
        <p:sp>
          <p:nvSpPr>
            <p:cNvPr id="24" name="Shape 24"/>
            <p:cNvSpPr/>
            <p:nvPr/>
          </p:nvSpPr>
          <p:spPr>
            <a:xfrm>
              <a:off x="3365500" y="3136900"/>
              <a:ext cx="5448300" cy="1270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3365500" y="3162300"/>
              <a:ext cx="5448300" cy="2794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3467100" y="31877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48387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4838700" y="3257550"/>
              <a:ext cx="22225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5118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35%</a:t>
              </a:r>
            </a:p>
          </p:txBody>
        </p:sp>
        <p:sp>
          <p:nvSpPr>
            <p:cNvPr id="30" name="Shape 30"/>
            <p:cNvSpPr/>
            <p:nvPr/>
          </p:nvSpPr>
          <p:spPr>
            <a:xfrm>
              <a:off x="58293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5829300" y="3257550"/>
              <a:ext cx="5715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65024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9%</a:t>
              </a:r>
            </a:p>
          </p:txBody>
        </p:sp>
        <p:sp>
          <p:nvSpPr>
            <p:cNvPr id="33" name="Shape 33"/>
            <p:cNvSpPr/>
            <p:nvPr/>
          </p:nvSpPr>
          <p:spPr>
            <a:xfrm>
              <a:off x="68199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6819900" y="3257550"/>
              <a:ext cx="10160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74930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16%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7810500" y="32575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7810500" y="3257550"/>
              <a:ext cx="19685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8483600" y="31877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3D3459"/>
                  </a:solidFill>
                </a:rPr>
                <a:t>31%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3467100" y="34671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Disability/health condition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48387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4838700" y="3536950"/>
              <a:ext cx="19685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55118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31%</a:t>
              </a:r>
            </a:p>
          </p:txBody>
        </p:sp>
        <p:sp>
          <p:nvSpPr>
            <p:cNvPr id="43" name="Shape 43"/>
            <p:cNvSpPr/>
            <p:nvPr/>
          </p:nvSpPr>
          <p:spPr>
            <a:xfrm>
              <a:off x="58293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829300" y="3536950"/>
              <a:ext cx="69850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65024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11%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68199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819900" y="3536950"/>
              <a:ext cx="12065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 48"/>
            <p:cNvSpPr txBox="1"/>
            <p:nvPr/>
          </p:nvSpPr>
          <p:spPr>
            <a:xfrm>
              <a:off x="74930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19%</a:t>
              </a:r>
            </a:p>
          </p:txBody>
        </p:sp>
        <p:sp>
          <p:nvSpPr>
            <p:cNvPr id="49" name="Shape 49"/>
            <p:cNvSpPr/>
            <p:nvPr/>
          </p:nvSpPr>
          <p:spPr>
            <a:xfrm>
              <a:off x="7810500" y="35369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7810500" y="3536950"/>
              <a:ext cx="22225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8483600" y="34671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35%</a:t>
              </a:r>
            </a:p>
          </p:txBody>
        </p:sp>
        <p:sp>
          <p:nvSpPr>
            <p:cNvPr id="52" name="Shape 52"/>
            <p:cNvSpPr/>
            <p:nvPr/>
          </p:nvSpPr>
          <p:spPr>
            <a:xfrm>
              <a:off x="3365500" y="37211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3467100" y="37465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48387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4838700" y="3816350"/>
              <a:ext cx="16510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55118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26%</a:t>
              </a:r>
            </a:p>
          </p:txBody>
        </p:sp>
        <p:sp>
          <p:nvSpPr>
            <p:cNvPr id="57" name="Shape 57"/>
            <p:cNvSpPr/>
            <p:nvPr/>
          </p:nvSpPr>
          <p:spPr>
            <a:xfrm>
              <a:off x="58293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Shape 58"/>
            <p:cNvSpPr/>
            <p:nvPr/>
          </p:nvSpPr>
          <p:spPr>
            <a:xfrm>
              <a:off x="5829300" y="3816350"/>
              <a:ext cx="6350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65024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10%</a:t>
              </a:r>
            </a:p>
          </p:txBody>
        </p:sp>
        <p:sp>
          <p:nvSpPr>
            <p:cNvPr id="60" name="Shape 60"/>
            <p:cNvSpPr/>
            <p:nvPr/>
          </p:nvSpPr>
          <p:spPr>
            <a:xfrm>
              <a:off x="68199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6819900" y="3816350"/>
              <a:ext cx="146050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Text 62"/>
            <p:cNvSpPr txBox="1"/>
            <p:nvPr/>
          </p:nvSpPr>
          <p:spPr>
            <a:xfrm>
              <a:off x="74930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23%</a:t>
              </a:r>
            </a:p>
          </p:txBody>
        </p:sp>
        <p:sp>
          <p:nvSpPr>
            <p:cNvPr id="63" name="Shape 63"/>
            <p:cNvSpPr/>
            <p:nvPr/>
          </p:nvSpPr>
          <p:spPr>
            <a:xfrm>
              <a:off x="7810500" y="38163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7810500" y="3816350"/>
              <a:ext cx="247650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Text 65"/>
            <p:cNvSpPr txBox="1"/>
            <p:nvPr/>
          </p:nvSpPr>
          <p:spPr>
            <a:xfrm>
              <a:off x="8483600" y="37465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39%</a:t>
              </a:r>
            </a:p>
          </p:txBody>
        </p:sp>
        <p:sp>
          <p:nvSpPr>
            <p:cNvPr id="66" name="Shape 66"/>
            <p:cNvSpPr/>
            <p:nvPr/>
          </p:nvSpPr>
          <p:spPr>
            <a:xfrm>
              <a:off x="3365500" y="40005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3467100" y="40259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48387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4838700" y="4095750"/>
              <a:ext cx="317500" cy="88900"/>
            </a:xfrm>
            <a:prstGeom prst="rect">
              <a:avLst/>
            </a:prstGeom>
            <a:solidFill>
              <a:srgbClr val="B3D3E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55118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50%</a:t>
              </a:r>
            </a:p>
          </p:txBody>
        </p:sp>
        <p:sp>
          <p:nvSpPr>
            <p:cNvPr id="71" name="Shape 71"/>
            <p:cNvSpPr/>
            <p:nvPr/>
          </p:nvSpPr>
          <p:spPr>
            <a:xfrm>
              <a:off x="58293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5829300" y="4095750"/>
              <a:ext cx="2540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65024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4%</a:t>
              </a:r>
            </a:p>
          </p:txBody>
        </p:sp>
        <p:sp>
          <p:nvSpPr>
            <p:cNvPr id="74" name="Shape 74"/>
            <p:cNvSpPr/>
            <p:nvPr/>
          </p:nvSpPr>
          <p:spPr>
            <a:xfrm>
              <a:off x="68199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6819900" y="4095750"/>
              <a:ext cx="508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Text 76"/>
            <p:cNvSpPr txBox="1"/>
            <p:nvPr/>
          </p:nvSpPr>
          <p:spPr>
            <a:xfrm>
              <a:off x="74930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77" name="Shape 77"/>
            <p:cNvSpPr/>
            <p:nvPr/>
          </p:nvSpPr>
          <p:spPr>
            <a:xfrm>
              <a:off x="7810500" y="40957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Shape 78"/>
            <p:cNvSpPr/>
            <p:nvPr/>
          </p:nvSpPr>
          <p:spPr>
            <a:xfrm>
              <a:off x="7810500" y="4095750"/>
              <a:ext cx="13335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Text 79"/>
            <p:cNvSpPr txBox="1"/>
            <p:nvPr/>
          </p:nvSpPr>
          <p:spPr>
            <a:xfrm>
              <a:off x="8483600" y="40259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21%</a:t>
              </a:r>
            </a:p>
          </p:txBody>
        </p:sp>
        <p:sp>
          <p:nvSpPr>
            <p:cNvPr id="80" name="Shape 80"/>
            <p:cNvSpPr/>
            <p:nvPr/>
          </p:nvSpPr>
          <p:spPr>
            <a:xfrm>
              <a:off x="3365500" y="4279900"/>
              <a:ext cx="5448300" cy="635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Text 81"/>
            <p:cNvSpPr txBox="1"/>
            <p:nvPr/>
          </p:nvSpPr>
          <p:spPr>
            <a:xfrm>
              <a:off x="3467100" y="4305300"/>
              <a:ext cx="1371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Older carers (75+)</a:t>
              </a:r>
            </a:p>
          </p:txBody>
        </p:sp>
        <p:sp>
          <p:nvSpPr>
            <p:cNvPr id="82" name="Shape 82"/>
            <p:cNvSpPr/>
            <p:nvPr/>
          </p:nvSpPr>
          <p:spPr>
            <a:xfrm>
              <a:off x="48387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Shape 83"/>
            <p:cNvSpPr/>
            <p:nvPr/>
          </p:nvSpPr>
          <p:spPr>
            <a:xfrm>
              <a:off x="4838700" y="4375150"/>
              <a:ext cx="406400" cy="889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 84"/>
            <p:cNvSpPr txBox="1"/>
            <p:nvPr/>
          </p:nvSpPr>
          <p:spPr>
            <a:xfrm>
              <a:off x="55118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64%</a:t>
              </a:r>
            </a:p>
          </p:txBody>
        </p:sp>
        <p:sp>
          <p:nvSpPr>
            <p:cNvPr id="85" name="Shape 85"/>
            <p:cNvSpPr/>
            <p:nvPr/>
          </p:nvSpPr>
          <p:spPr>
            <a:xfrm>
              <a:off x="58293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Shape 86"/>
            <p:cNvSpPr/>
            <p:nvPr/>
          </p:nvSpPr>
          <p:spPr>
            <a:xfrm>
              <a:off x="5829300" y="4375150"/>
              <a:ext cx="1270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65024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2%</a:t>
              </a:r>
            </a:p>
          </p:txBody>
        </p:sp>
        <p:sp>
          <p:nvSpPr>
            <p:cNvPr id="88" name="Shape 88"/>
            <p:cNvSpPr/>
            <p:nvPr/>
          </p:nvSpPr>
          <p:spPr>
            <a:xfrm>
              <a:off x="68199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Shape 89"/>
            <p:cNvSpPr/>
            <p:nvPr/>
          </p:nvSpPr>
          <p:spPr>
            <a:xfrm>
              <a:off x="6819900" y="4375150"/>
              <a:ext cx="12700" cy="88900"/>
            </a:xfrm>
            <a:prstGeom prst="rect">
              <a:avLst/>
            </a:prstGeom>
            <a:solidFill>
              <a:srgbClr val="BCCBE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Text 90"/>
            <p:cNvSpPr txBox="1"/>
            <p:nvPr/>
          </p:nvSpPr>
          <p:spPr>
            <a:xfrm>
              <a:off x="74930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2%</a:t>
              </a:r>
            </a:p>
          </p:txBody>
        </p:sp>
        <p:sp>
          <p:nvSpPr>
            <p:cNvPr id="91" name="Shape 91"/>
            <p:cNvSpPr/>
            <p:nvPr/>
          </p:nvSpPr>
          <p:spPr>
            <a:xfrm>
              <a:off x="7810500" y="4375150"/>
              <a:ext cx="6350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Shape 92"/>
            <p:cNvSpPr/>
            <p:nvPr/>
          </p:nvSpPr>
          <p:spPr>
            <a:xfrm>
              <a:off x="7810500" y="4375150"/>
              <a:ext cx="57150" cy="88900"/>
            </a:xfrm>
            <a:prstGeom prst="rect">
              <a:avLst/>
            </a:prstGeom>
            <a:solidFill>
              <a:srgbClr val="C3BB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Text 93"/>
            <p:cNvSpPr txBox="1"/>
            <p:nvPr/>
          </p:nvSpPr>
          <p:spPr>
            <a:xfrm>
              <a:off x="8483600" y="4305300"/>
              <a:ext cx="304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9%</a:t>
              </a:r>
            </a:p>
          </p:txBody>
        </p:sp>
        <p:sp>
          <p:nvSpPr>
            <p:cNvPr id="94" name="Text 94"/>
            <p:cNvSpPr txBox="1"/>
            <p:nvPr/>
          </p:nvSpPr>
          <p:spPr>
            <a:xfrm>
              <a:off x="3365500" y="4610100"/>
              <a:ext cx="54483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Percentage of each group. Highlighted bars show the highest subgroup in each column; grey bars show all carers.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0696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arers financial situation">
            <a:extLst>
              <a:ext uri="{FF2B5EF4-FFF2-40B4-BE49-F238E27FC236}">
                <a16:creationId xmlns:a16="http://schemas.microsoft.com/office/drawing/2014/main" id="{C0379578-DF80-1697-7B12-258F378C554D}"/>
              </a:ext>
            </a:extLst>
          </p:cNvPr>
          <p:cNvGrpSpPr/>
          <p:nvPr/>
        </p:nvGrpSpPr>
        <p:grpSpPr>
          <a:xfrm>
            <a:off x="3213100" y="2235200"/>
            <a:ext cx="5753100" cy="2387600"/>
            <a:chOff x="3213100" y="2235200"/>
            <a:chExt cx="5753100" cy="2387600"/>
          </a:xfrm>
        </p:grpSpPr>
        <p:sp>
          <p:nvSpPr>
            <p:cNvPr id="11" name="Shape 11"/>
            <p:cNvSpPr/>
            <p:nvPr/>
          </p:nvSpPr>
          <p:spPr>
            <a:xfrm>
              <a:off x="3213100" y="2235200"/>
              <a:ext cx="5753100" cy="23876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3876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5400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Carers' financial situation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870200"/>
              <a:ext cx="1778000" cy="1549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3302000"/>
              <a:ext cx="1524000" cy="406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800" b="1" dirty="0">
                  <a:solidFill>
                    <a:srgbClr val="FFFFFF"/>
                  </a:solidFill>
                </a:rPr>
                <a:t>35%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3733800"/>
              <a:ext cx="15240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of carers </a:t>
              </a:r>
              <a:r>
                <a:rPr lang="en-NZ" sz="850" b="1" dirty="0">
                  <a:solidFill>
                    <a:srgbClr val="FFFFFF"/>
                  </a:solidFill>
                </a:rPr>
                <a:t>can afford their bills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4089400"/>
              <a:ext cx="1524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1" dirty="0">
                  <a:solidFill>
                    <a:srgbClr val="00E7EC"/>
                  </a:solidFill>
                </a:rPr>
                <a:t>571 carers</a:t>
              </a:r>
            </a:p>
          </p:txBody>
        </p:sp>
        <p:sp>
          <p:nvSpPr>
            <p:cNvPr id="18" name="Shape 18"/>
            <p:cNvSpPr/>
            <p:nvPr/>
          </p:nvSpPr>
          <p:spPr>
            <a:xfrm>
              <a:off x="35179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Shape 19"/>
            <p:cNvSpPr/>
            <p:nvPr/>
          </p:nvSpPr>
          <p:spPr>
            <a:xfrm>
              <a:off x="3517900" y="3022600"/>
              <a:ext cx="8890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36322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3632200" y="3022600"/>
              <a:ext cx="8890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37465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3746500" y="3022600"/>
              <a:ext cx="8890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8608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3860800" y="3022600"/>
              <a:ext cx="44450" cy="889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3975100" y="30226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35179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36322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37465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Shape 30"/>
            <p:cNvSpPr/>
            <p:nvPr/>
          </p:nvSpPr>
          <p:spPr>
            <a:xfrm>
              <a:off x="38608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3975100" y="3136900"/>
              <a:ext cx="88900" cy="889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Shape 32"/>
            <p:cNvSpPr/>
            <p:nvPr/>
          </p:nvSpPr>
          <p:spPr>
            <a:xfrm>
              <a:off x="5245100" y="2870200"/>
              <a:ext cx="1155700" cy="1549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5245100" y="2870200"/>
              <a:ext cx="1155700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5372100" y="2997200"/>
              <a:ext cx="901700" cy="330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31%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5372100" y="3352800"/>
              <a:ext cx="9017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are </a:t>
              </a:r>
              <a:r>
                <a:rPr lang="en-NZ" sz="800" b="1" dirty="0">
                  <a:solidFill>
                    <a:srgbClr val="473678"/>
                  </a:solidFill>
                </a:rPr>
                <a:t>struggling</a:t>
              </a:r>
              <a:r>
                <a:rPr lang="en-NZ" sz="800" b="0" dirty="0">
                  <a:solidFill>
                    <a:srgbClr val="3D3459"/>
                  </a:solidFill>
                </a:rPr>
                <a:t> financially</a:t>
              </a:r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5372100" y="3683000"/>
              <a:ext cx="9017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505 carers</a:t>
              </a:r>
            </a:p>
          </p:txBody>
        </p:sp>
        <p:sp>
          <p:nvSpPr>
            <p:cNvPr id="37" name="Shape 37"/>
            <p:cNvSpPr/>
            <p:nvPr/>
          </p:nvSpPr>
          <p:spPr>
            <a:xfrm>
              <a:off x="53721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Shape 38"/>
            <p:cNvSpPr/>
            <p:nvPr/>
          </p:nvSpPr>
          <p:spPr>
            <a:xfrm>
              <a:off x="5372100" y="3911600"/>
              <a:ext cx="15240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55499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549900" y="3911600"/>
              <a:ext cx="15240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57277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5727700" y="3911600"/>
              <a:ext cx="15240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59055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905500" y="3911600"/>
              <a:ext cx="15240" cy="1524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Shape 45"/>
            <p:cNvSpPr/>
            <p:nvPr/>
          </p:nvSpPr>
          <p:spPr>
            <a:xfrm>
              <a:off x="60833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Shape 46"/>
            <p:cNvSpPr/>
            <p:nvPr/>
          </p:nvSpPr>
          <p:spPr>
            <a:xfrm>
              <a:off x="53721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55499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57277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59055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60833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477000" y="2870200"/>
              <a:ext cx="1155700" cy="1549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Shape 52"/>
            <p:cNvSpPr/>
            <p:nvPr/>
          </p:nvSpPr>
          <p:spPr>
            <a:xfrm>
              <a:off x="6477000" y="2870200"/>
              <a:ext cx="1155700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6604000" y="2997200"/>
              <a:ext cx="901700" cy="330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16%</a:t>
              </a:r>
            </a:p>
          </p:txBody>
        </p:sp>
        <p:sp>
          <p:nvSpPr>
            <p:cNvPr id="54" name="Text 54"/>
            <p:cNvSpPr txBox="1"/>
            <p:nvPr/>
          </p:nvSpPr>
          <p:spPr>
            <a:xfrm>
              <a:off x="6604000" y="3352800"/>
              <a:ext cx="9017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0" dirty="0">
                  <a:solidFill>
                    <a:srgbClr val="3D3459"/>
                  </a:solidFill>
                </a:rPr>
                <a:t>are </a:t>
              </a:r>
              <a:r>
                <a:rPr lang="en-NZ" sz="800" b="1" dirty="0">
                  <a:solidFill>
                    <a:srgbClr val="4772AB"/>
                  </a:solidFill>
                </a:rPr>
                <a:t>in debt</a:t>
              </a:r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6604000" y="3683000"/>
              <a:ext cx="9017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265 carers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66040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Shape 57"/>
            <p:cNvSpPr/>
            <p:nvPr/>
          </p:nvSpPr>
          <p:spPr>
            <a:xfrm>
              <a:off x="6604000" y="3911600"/>
              <a:ext cx="152400" cy="152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Shape 58"/>
            <p:cNvSpPr/>
            <p:nvPr/>
          </p:nvSpPr>
          <p:spPr>
            <a:xfrm>
              <a:off x="67818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Shape 59"/>
            <p:cNvSpPr/>
            <p:nvPr/>
          </p:nvSpPr>
          <p:spPr>
            <a:xfrm>
              <a:off x="6781800" y="3911600"/>
              <a:ext cx="91440" cy="1524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Shape 60"/>
            <p:cNvSpPr/>
            <p:nvPr/>
          </p:nvSpPr>
          <p:spPr>
            <a:xfrm>
              <a:off x="69596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71374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3152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66040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67818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69596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71374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Shape 67"/>
            <p:cNvSpPr/>
            <p:nvPr/>
          </p:nvSpPr>
          <p:spPr>
            <a:xfrm>
              <a:off x="73152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7708900" y="2870200"/>
              <a:ext cx="1155700" cy="1549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7708900" y="2870200"/>
              <a:ext cx="1155700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7835900" y="2997200"/>
              <a:ext cx="901700" cy="330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9%</a:t>
              </a:r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7835900" y="3352800"/>
              <a:ext cx="9017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006BA8"/>
                  </a:solidFill>
                </a:rPr>
                <a:t>can't afford utilities</a:t>
              </a:r>
            </a:p>
          </p:txBody>
        </p:sp>
        <p:sp>
          <p:nvSpPr>
            <p:cNvPr id="72" name="Text 72"/>
            <p:cNvSpPr txBox="1"/>
            <p:nvPr/>
          </p:nvSpPr>
          <p:spPr>
            <a:xfrm>
              <a:off x="7835900" y="3683000"/>
              <a:ext cx="9017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140 carers</a:t>
              </a:r>
            </a:p>
          </p:txBody>
        </p:sp>
        <p:sp>
          <p:nvSpPr>
            <p:cNvPr id="73" name="Shape 73"/>
            <p:cNvSpPr/>
            <p:nvPr/>
          </p:nvSpPr>
          <p:spPr>
            <a:xfrm>
              <a:off x="78359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" name="Shape 74"/>
            <p:cNvSpPr/>
            <p:nvPr/>
          </p:nvSpPr>
          <p:spPr>
            <a:xfrm>
              <a:off x="7835900" y="3911600"/>
              <a:ext cx="137160" cy="1524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80137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Shape 76"/>
            <p:cNvSpPr/>
            <p:nvPr/>
          </p:nvSpPr>
          <p:spPr>
            <a:xfrm>
              <a:off x="81915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Shape 77"/>
            <p:cNvSpPr/>
            <p:nvPr/>
          </p:nvSpPr>
          <p:spPr>
            <a:xfrm>
              <a:off x="83693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Shape 78"/>
            <p:cNvSpPr/>
            <p:nvPr/>
          </p:nvSpPr>
          <p:spPr>
            <a:xfrm>
              <a:off x="8547100" y="39116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Shape 79"/>
            <p:cNvSpPr/>
            <p:nvPr/>
          </p:nvSpPr>
          <p:spPr>
            <a:xfrm>
              <a:off x="78359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Shape 80"/>
            <p:cNvSpPr/>
            <p:nvPr/>
          </p:nvSpPr>
          <p:spPr>
            <a:xfrm>
              <a:off x="80137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Shape 81"/>
            <p:cNvSpPr/>
            <p:nvPr/>
          </p:nvSpPr>
          <p:spPr>
            <a:xfrm>
              <a:off x="81915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Shape 82"/>
            <p:cNvSpPr/>
            <p:nvPr/>
          </p:nvSpPr>
          <p:spPr>
            <a:xfrm>
              <a:off x="83693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Shape 83"/>
            <p:cNvSpPr/>
            <p:nvPr/>
          </p:nvSpPr>
          <p:spPr>
            <a:xfrm>
              <a:off x="8547100" y="4089400"/>
              <a:ext cx="152400" cy="1524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 84"/>
            <p:cNvSpPr txBox="1"/>
            <p:nvPr/>
          </p:nvSpPr>
          <p:spPr>
            <a:xfrm>
              <a:off x="3365500" y="44704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Each block = 10% of all carer respondents.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2599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mpact by carer group">
            <a:extLst>
              <a:ext uri="{FF2B5EF4-FFF2-40B4-BE49-F238E27FC236}">
                <a16:creationId xmlns:a16="http://schemas.microsoft.com/office/drawing/2014/main" id="{94F4A344-F7F7-DE01-1D2C-5ECCF0C6EA31}"/>
              </a:ext>
            </a:extLst>
          </p:cNvPr>
          <p:cNvGrpSpPr/>
          <p:nvPr/>
        </p:nvGrpSpPr>
        <p:grpSpPr>
          <a:xfrm>
            <a:off x="3213100" y="1879600"/>
            <a:ext cx="5753100" cy="3098800"/>
            <a:chOff x="3213100" y="1968500"/>
            <a:chExt cx="5753100" cy="3098800"/>
          </a:xfrm>
        </p:grpSpPr>
        <p:sp>
          <p:nvSpPr>
            <p:cNvPr id="11" name="Shape 11"/>
            <p:cNvSpPr/>
            <p:nvPr/>
          </p:nvSpPr>
          <p:spPr>
            <a:xfrm>
              <a:off x="3213100" y="1968500"/>
              <a:ext cx="5753100" cy="3098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21209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22733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Impact on carers, by carer group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5781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5781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5781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64% of all carers</a:t>
              </a:r>
              <a:r>
                <a:rPr lang="en-NZ" sz="800" b="0" dirty="0">
                  <a:solidFill>
                    <a:srgbClr val="3D3459"/>
                  </a:solidFill>
                </a:rPr>
                <a:t>: report a negative impact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6121400" y="2578100"/>
              <a:ext cx="2692400" cy="228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Shape 18"/>
            <p:cNvSpPr/>
            <p:nvPr/>
          </p:nvSpPr>
          <p:spPr>
            <a:xfrm>
              <a:off x="6121400" y="2578100"/>
              <a:ext cx="381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6248400" y="2578100"/>
              <a:ext cx="25146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3678"/>
                  </a:solidFill>
                </a:rPr>
                <a:t>Parent carers</a:t>
              </a:r>
              <a:r>
                <a:rPr lang="en-NZ" sz="800" b="0" dirty="0">
                  <a:solidFill>
                    <a:srgbClr val="3D3459"/>
                  </a:solidFill>
                </a:rPr>
                <a:t>: most affected (73% negative)</a:t>
              </a:r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194300" y="4686300"/>
              <a:ext cx="36195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473678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Very negative    </a:t>
              </a:r>
              <a:r>
                <a:rPr lang="en-NZ" sz="700" b="0" dirty="0">
                  <a:solidFill>
                    <a:srgbClr val="9488C2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Somewhat negative    </a:t>
              </a:r>
              <a:r>
                <a:rPr lang="en-NZ" sz="700" b="0" dirty="0">
                  <a:solidFill>
                    <a:srgbClr val="DCD9E6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No impact    </a:t>
              </a:r>
              <a:r>
                <a:rPr lang="en-NZ" sz="700" b="0" dirty="0">
                  <a:solidFill>
                    <a:srgbClr val="7FC4E0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Somewhat positive    </a:t>
              </a:r>
              <a:r>
                <a:rPr lang="en-NZ" sz="700" b="0" dirty="0">
                  <a:solidFill>
                    <a:srgbClr val="006BA8"/>
                  </a:solidFill>
                </a:rPr>
                <a:t>■ </a:t>
              </a:r>
              <a:r>
                <a:rPr lang="en-NZ" sz="700" b="0" dirty="0">
                  <a:solidFill>
                    <a:srgbClr val="3D3459"/>
                  </a:solidFill>
                </a:rPr>
                <a:t>Very positive</a:t>
              </a:r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4686300" y="2908300"/>
              <a:ext cx="4572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00" b="1" dirty="0">
                  <a:solidFill>
                    <a:srgbClr val="473678"/>
                  </a:solidFill>
                </a:rPr>
                <a:t>Negative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3365500" y="3098800"/>
              <a:ext cx="5448300" cy="304800"/>
            </a:xfrm>
            <a:prstGeom prst="rect">
              <a:avLst/>
            </a:prstGeom>
            <a:solidFill>
              <a:srgbClr val="EEEBF5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3467100" y="31369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686300" y="31369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64%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5194300" y="3136900"/>
              <a:ext cx="72390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194300" y="3136900"/>
              <a:ext cx="7239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20%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918200" y="3136900"/>
              <a:ext cx="1592580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5918200" y="3136900"/>
              <a:ext cx="15925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44%</a:t>
              </a:r>
            </a:p>
          </p:txBody>
        </p:sp>
        <p:sp>
          <p:nvSpPr>
            <p:cNvPr id="29" name="Shape 29"/>
            <p:cNvSpPr/>
            <p:nvPr/>
          </p:nvSpPr>
          <p:spPr>
            <a:xfrm>
              <a:off x="7510780" y="3136900"/>
              <a:ext cx="1049655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7510780" y="3136900"/>
              <a:ext cx="104965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29%</a:t>
              </a:r>
            </a:p>
          </p:txBody>
        </p:sp>
        <p:sp>
          <p:nvSpPr>
            <p:cNvPr id="31" name="Shape 31"/>
            <p:cNvSpPr/>
            <p:nvPr/>
          </p:nvSpPr>
          <p:spPr>
            <a:xfrm>
              <a:off x="8560435" y="3136900"/>
              <a:ext cx="180975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8560435" y="3136900"/>
              <a:ext cx="18097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5%</a:t>
              </a:r>
            </a:p>
          </p:txBody>
        </p:sp>
        <p:sp>
          <p:nvSpPr>
            <p:cNvPr id="33" name="Shape 33"/>
            <p:cNvSpPr/>
            <p:nvPr/>
          </p:nvSpPr>
          <p:spPr>
            <a:xfrm>
              <a:off x="8741410" y="3136900"/>
              <a:ext cx="7239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3467100" y="34417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4686300" y="34417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73%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5194300" y="3441700"/>
              <a:ext cx="941070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5194300" y="3441700"/>
              <a:ext cx="94107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26%</a:t>
              </a:r>
            </a:p>
          </p:txBody>
        </p:sp>
        <p:sp>
          <p:nvSpPr>
            <p:cNvPr id="38" name="Shape 38"/>
            <p:cNvSpPr/>
            <p:nvPr/>
          </p:nvSpPr>
          <p:spPr>
            <a:xfrm>
              <a:off x="6135370" y="3441700"/>
              <a:ext cx="1701165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6135370" y="3441700"/>
              <a:ext cx="170116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47%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7836535" y="3441700"/>
              <a:ext cx="79629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7836535" y="3441700"/>
              <a:ext cx="79629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22%</a:t>
              </a:r>
            </a:p>
          </p:txBody>
        </p:sp>
        <p:sp>
          <p:nvSpPr>
            <p:cNvPr id="42" name="Shape 42"/>
            <p:cNvSpPr/>
            <p:nvPr/>
          </p:nvSpPr>
          <p:spPr>
            <a:xfrm>
              <a:off x="8632825" y="3441700"/>
              <a:ext cx="108585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8741410" y="3441700"/>
              <a:ext cx="7239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3467100" y="37465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Disability/health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4686300" y="37465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67%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5194300" y="3746500"/>
              <a:ext cx="832485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47"/>
            <p:cNvSpPr txBox="1"/>
            <p:nvPr/>
          </p:nvSpPr>
          <p:spPr>
            <a:xfrm>
              <a:off x="5194300" y="3746500"/>
              <a:ext cx="83248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23%</a:t>
              </a:r>
            </a:p>
          </p:txBody>
        </p:sp>
        <p:sp>
          <p:nvSpPr>
            <p:cNvPr id="48" name="Shape 48"/>
            <p:cNvSpPr/>
            <p:nvPr/>
          </p:nvSpPr>
          <p:spPr>
            <a:xfrm>
              <a:off x="6026785" y="3746500"/>
              <a:ext cx="1592580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6026785" y="3746500"/>
              <a:ext cx="15925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44%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7619365" y="3746500"/>
              <a:ext cx="86868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7619365" y="3746500"/>
              <a:ext cx="8686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24%</a:t>
              </a:r>
            </a:p>
          </p:txBody>
        </p:sp>
        <p:sp>
          <p:nvSpPr>
            <p:cNvPr id="52" name="Shape 52"/>
            <p:cNvSpPr/>
            <p:nvPr/>
          </p:nvSpPr>
          <p:spPr>
            <a:xfrm>
              <a:off x="8488045" y="3746500"/>
              <a:ext cx="217170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8488045" y="3746500"/>
              <a:ext cx="21717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6%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8705215" y="3746500"/>
              <a:ext cx="108585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467100" y="40513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4686300" y="40513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53%</a:t>
              </a:r>
            </a:p>
          </p:txBody>
        </p:sp>
        <p:sp>
          <p:nvSpPr>
            <p:cNvPr id="57" name="Shape 57"/>
            <p:cNvSpPr/>
            <p:nvPr/>
          </p:nvSpPr>
          <p:spPr>
            <a:xfrm>
              <a:off x="5194300" y="4051300"/>
              <a:ext cx="470535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5194300" y="4051300"/>
              <a:ext cx="47053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13%</a:t>
              </a:r>
            </a:p>
          </p:txBody>
        </p:sp>
        <p:sp>
          <p:nvSpPr>
            <p:cNvPr id="59" name="Shape 59"/>
            <p:cNvSpPr/>
            <p:nvPr/>
          </p:nvSpPr>
          <p:spPr>
            <a:xfrm>
              <a:off x="5664835" y="4051300"/>
              <a:ext cx="1447800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5664835" y="4051300"/>
              <a:ext cx="14478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40%</a:t>
              </a:r>
            </a:p>
          </p:txBody>
        </p:sp>
        <p:sp>
          <p:nvSpPr>
            <p:cNvPr id="61" name="Shape 61"/>
            <p:cNvSpPr/>
            <p:nvPr/>
          </p:nvSpPr>
          <p:spPr>
            <a:xfrm>
              <a:off x="7112635" y="4051300"/>
              <a:ext cx="130302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Text 62"/>
            <p:cNvSpPr txBox="1"/>
            <p:nvPr/>
          </p:nvSpPr>
          <p:spPr>
            <a:xfrm>
              <a:off x="7112635" y="4051300"/>
              <a:ext cx="130302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36%</a:t>
              </a:r>
            </a:p>
          </p:txBody>
        </p:sp>
        <p:sp>
          <p:nvSpPr>
            <p:cNvPr id="63" name="Shape 63"/>
            <p:cNvSpPr/>
            <p:nvPr/>
          </p:nvSpPr>
          <p:spPr>
            <a:xfrm>
              <a:off x="8415655" y="4051300"/>
              <a:ext cx="289560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8415655" y="4051300"/>
              <a:ext cx="2895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65" name="Shape 65"/>
            <p:cNvSpPr/>
            <p:nvPr/>
          </p:nvSpPr>
          <p:spPr>
            <a:xfrm>
              <a:off x="8705215" y="4051300"/>
              <a:ext cx="108585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3467100" y="4356100"/>
              <a:ext cx="1219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3D3459"/>
                  </a:solidFill>
                </a:rPr>
                <a:t>Older carers (75+)</a:t>
              </a:r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4686300" y="4356100"/>
              <a:ext cx="4572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1000" b="1" dirty="0">
                  <a:solidFill>
                    <a:srgbClr val="473678"/>
                  </a:solidFill>
                </a:rPr>
                <a:t>44%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5194300" y="4356100"/>
              <a:ext cx="253365" cy="228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Text 69"/>
            <p:cNvSpPr txBox="1"/>
            <p:nvPr/>
          </p:nvSpPr>
          <p:spPr>
            <a:xfrm>
              <a:off x="5194300" y="4356100"/>
              <a:ext cx="25336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7%</a:t>
              </a:r>
            </a:p>
          </p:txBody>
        </p:sp>
        <p:sp>
          <p:nvSpPr>
            <p:cNvPr id="70" name="Shape 70"/>
            <p:cNvSpPr/>
            <p:nvPr/>
          </p:nvSpPr>
          <p:spPr>
            <a:xfrm>
              <a:off x="5447665" y="4356100"/>
              <a:ext cx="1339215" cy="228600"/>
            </a:xfrm>
            <a:prstGeom prst="rect">
              <a:avLst/>
            </a:prstGeom>
            <a:solidFill>
              <a:srgbClr val="9488C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5447665" y="4356100"/>
              <a:ext cx="1339215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FFFFFF"/>
                  </a:solidFill>
                </a:rPr>
                <a:t>37%</a:t>
              </a:r>
            </a:p>
          </p:txBody>
        </p:sp>
        <p:sp>
          <p:nvSpPr>
            <p:cNvPr id="72" name="Shape 72"/>
            <p:cNvSpPr/>
            <p:nvPr/>
          </p:nvSpPr>
          <p:spPr>
            <a:xfrm>
              <a:off x="6786880" y="4356100"/>
              <a:ext cx="1592580" cy="228600"/>
            </a:xfrm>
            <a:prstGeom prst="rect">
              <a:avLst/>
            </a:prstGeom>
            <a:solidFill>
              <a:srgbClr val="DCD9E6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6786880" y="4356100"/>
              <a:ext cx="159258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44%</a:t>
              </a:r>
            </a:p>
          </p:txBody>
        </p:sp>
        <p:sp>
          <p:nvSpPr>
            <p:cNvPr id="74" name="Shape 74"/>
            <p:cNvSpPr/>
            <p:nvPr/>
          </p:nvSpPr>
          <p:spPr>
            <a:xfrm>
              <a:off x="8379460" y="4356100"/>
              <a:ext cx="289560" cy="228600"/>
            </a:xfrm>
            <a:prstGeom prst="rect">
              <a:avLst/>
            </a:prstGeom>
            <a:solidFill>
              <a:srgbClr val="7FC4E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Text 75"/>
            <p:cNvSpPr txBox="1"/>
            <p:nvPr/>
          </p:nvSpPr>
          <p:spPr>
            <a:xfrm>
              <a:off x="8379460" y="4356100"/>
              <a:ext cx="28956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NZ" sz="750" b="1" dirty="0">
                  <a:solidFill>
                    <a:srgbClr val="3D3459"/>
                  </a:solidFill>
                </a:rPr>
                <a:t>8%</a:t>
              </a:r>
            </a:p>
          </p:txBody>
        </p:sp>
        <p:sp>
          <p:nvSpPr>
            <p:cNvPr id="76" name="Shape 76"/>
            <p:cNvSpPr/>
            <p:nvPr/>
          </p:nvSpPr>
          <p:spPr>
            <a:xfrm>
              <a:off x="8669020" y="4356100"/>
              <a:ext cx="144780" cy="228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Text 77"/>
            <p:cNvSpPr txBox="1"/>
            <p:nvPr/>
          </p:nvSpPr>
          <p:spPr>
            <a:xfrm>
              <a:off x="3365500" y="4864100"/>
              <a:ext cx="54483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Groups ordered by share reporting a negative impact. Values under 5% not labelled.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827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ffording care costs by ethnicity">
            <a:extLst>
              <a:ext uri="{FF2B5EF4-FFF2-40B4-BE49-F238E27FC236}">
                <a16:creationId xmlns:a16="http://schemas.microsoft.com/office/drawing/2014/main" id="{E74C435A-4BBE-CA36-2D1A-CE45EA6F7BCD}"/>
              </a:ext>
            </a:extLst>
          </p:cNvPr>
          <p:cNvGrpSpPr/>
          <p:nvPr/>
        </p:nvGrpSpPr>
        <p:grpSpPr>
          <a:xfrm>
            <a:off x="3213100" y="1625600"/>
            <a:ext cx="5753100" cy="3606800"/>
            <a:chOff x="3213100" y="1625600"/>
            <a:chExt cx="5753100" cy="3606800"/>
          </a:xfrm>
        </p:grpSpPr>
        <p:sp>
          <p:nvSpPr>
            <p:cNvPr id="11" name="Shape 11"/>
            <p:cNvSpPr/>
            <p:nvPr/>
          </p:nvSpPr>
          <p:spPr>
            <a:xfrm>
              <a:off x="3213100" y="1625600"/>
              <a:ext cx="5753100" cy="3606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7780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9304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Affording care costs, by ethnicity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260600"/>
              <a:ext cx="1524000" cy="2133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492500" y="2387600"/>
              <a:ext cx="127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E7EC"/>
                  </a:solidFill>
                </a:rPr>
                <a:t>ALL CARERS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492500" y="2590800"/>
              <a:ext cx="1270000" cy="431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800" b="1" dirty="0">
                  <a:solidFill>
                    <a:srgbClr val="FFFFFF"/>
                  </a:solidFill>
                </a:rPr>
                <a:t>64%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492500" y="3048000"/>
              <a:ext cx="12700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0" dirty="0">
                  <a:solidFill>
                    <a:srgbClr val="D9D3EE"/>
                  </a:solidFill>
                </a:rPr>
                <a:t>say the cost of living has </a:t>
              </a:r>
              <a:r>
                <a:rPr lang="en-NZ" sz="850" b="1" dirty="0">
                  <a:solidFill>
                    <a:srgbClr val="FFFFFF"/>
                  </a:solidFill>
                </a:rPr>
                <a:t>hurt their ability</a:t>
              </a:r>
              <a:r>
                <a:rPr lang="en-NZ" sz="850" b="0" dirty="0">
                  <a:solidFill>
                    <a:srgbClr val="D9D3EE"/>
                  </a:solidFill>
                </a:rPr>
                <a:t> to afford care costs</a:t>
              </a:r>
            </a:p>
          </p:txBody>
        </p:sp>
        <p:sp>
          <p:nvSpPr>
            <p:cNvPr id="18" name="Shape 18"/>
            <p:cNvSpPr/>
            <p:nvPr/>
          </p:nvSpPr>
          <p:spPr>
            <a:xfrm>
              <a:off x="3492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Shape 19"/>
            <p:cNvSpPr/>
            <p:nvPr/>
          </p:nvSpPr>
          <p:spPr>
            <a:xfrm>
              <a:off x="3746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4000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4254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4508500" y="3632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Shape 23"/>
            <p:cNvSpPr/>
            <p:nvPr/>
          </p:nvSpPr>
          <p:spPr>
            <a:xfrm>
              <a:off x="3492500" y="3886200"/>
              <a:ext cx="177800" cy="177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Shape 24"/>
            <p:cNvSpPr/>
            <p:nvPr/>
          </p:nvSpPr>
          <p:spPr>
            <a:xfrm>
              <a:off x="3746500" y="3886200"/>
              <a:ext cx="177800" cy="177800"/>
            </a:xfrm>
            <a:prstGeom prst="ellipse">
              <a:avLst/>
            </a:prstGeom>
            <a:solidFill>
              <a:srgbClr val="7A6BA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Shape 25"/>
            <p:cNvSpPr/>
            <p:nvPr/>
          </p:nvSpPr>
          <p:spPr>
            <a:xfrm>
              <a:off x="4000500" y="3886200"/>
              <a:ext cx="177800" cy="177800"/>
            </a:xfrm>
            <a:prstGeom prst="ellipse">
              <a:avLst/>
            </a:prstGeom>
            <a:solidFill>
              <a:srgbClr val="7A6BA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Shape 26"/>
            <p:cNvSpPr/>
            <p:nvPr/>
          </p:nvSpPr>
          <p:spPr>
            <a:xfrm>
              <a:off x="4254500" y="3886200"/>
              <a:ext cx="177800" cy="177800"/>
            </a:xfrm>
            <a:prstGeom prst="ellipse">
              <a:avLst/>
            </a:prstGeom>
            <a:solidFill>
              <a:srgbClr val="7A6BA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4508500" y="3886200"/>
              <a:ext cx="177800" cy="177800"/>
            </a:xfrm>
            <a:prstGeom prst="ellipse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5003800" y="2260600"/>
              <a:ext cx="1206500" cy="1016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118100" y="23622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FFFFFF"/>
                  </a:solidFill>
                </a:rPr>
                <a:t>Māori</a:t>
              </a:r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5118100" y="25146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FFFFFF"/>
                  </a:solidFill>
                </a:rPr>
                <a:t>71%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118100" y="28194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E4E1EE"/>
                  </a:solidFill>
                </a:rPr>
                <a:t>negative impact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511810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522351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532892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543433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553974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564515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Shape 38"/>
            <p:cNvSpPr/>
            <p:nvPr/>
          </p:nvSpPr>
          <p:spPr>
            <a:xfrm>
              <a:off x="575056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585597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596138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6066790" y="3022600"/>
              <a:ext cx="82550" cy="82550"/>
            </a:xfrm>
            <a:prstGeom prst="ellipse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6299200" y="2260600"/>
              <a:ext cx="1206500" cy="1016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Text 43"/>
            <p:cNvSpPr txBox="1"/>
            <p:nvPr/>
          </p:nvSpPr>
          <p:spPr>
            <a:xfrm>
              <a:off x="6413500" y="23622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FFFFFF"/>
                  </a:solidFill>
                </a:rPr>
                <a:t>MELAA</a:t>
              </a:r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6413500" y="25146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FFFFFF"/>
                  </a:solidFill>
                </a:rPr>
                <a:t>70%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6413500" y="28194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E4E1EE"/>
                  </a:solidFill>
                </a:rPr>
                <a:t>negative impact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641350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51891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662432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9"/>
            <p:cNvSpPr/>
            <p:nvPr/>
          </p:nvSpPr>
          <p:spPr>
            <a:xfrm>
              <a:off x="672973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Shape 50"/>
            <p:cNvSpPr/>
            <p:nvPr/>
          </p:nvSpPr>
          <p:spPr>
            <a:xfrm>
              <a:off x="683514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94055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Shape 52"/>
            <p:cNvSpPr/>
            <p:nvPr/>
          </p:nvSpPr>
          <p:spPr>
            <a:xfrm>
              <a:off x="7045960" y="3022600"/>
              <a:ext cx="82550" cy="82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Shape 53"/>
            <p:cNvSpPr/>
            <p:nvPr/>
          </p:nvSpPr>
          <p:spPr>
            <a:xfrm>
              <a:off x="715137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Shape 54"/>
            <p:cNvSpPr/>
            <p:nvPr/>
          </p:nvSpPr>
          <p:spPr>
            <a:xfrm>
              <a:off x="7256780" y="3022600"/>
              <a:ext cx="82550" cy="82550"/>
            </a:xfrm>
            <a:prstGeom prst="ellipse">
              <a:avLst/>
            </a:prstGeom>
            <a:solidFill>
              <a:srgbClr val="8A9DC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7362190" y="3022600"/>
              <a:ext cx="82550" cy="82550"/>
            </a:xfrm>
            <a:prstGeom prst="ellipse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Shape 56"/>
            <p:cNvSpPr/>
            <p:nvPr/>
          </p:nvSpPr>
          <p:spPr>
            <a:xfrm>
              <a:off x="7594600" y="22606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7708900" y="23622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Other</a:t>
              </a:r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7708900" y="25146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69%</a:t>
              </a:r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7708900" y="28194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60" name="Shape 60"/>
            <p:cNvSpPr/>
            <p:nvPr/>
          </p:nvSpPr>
          <p:spPr>
            <a:xfrm>
              <a:off x="770890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781431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91972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Shape 63"/>
            <p:cNvSpPr/>
            <p:nvPr/>
          </p:nvSpPr>
          <p:spPr>
            <a:xfrm>
              <a:off x="802513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Shape 64"/>
            <p:cNvSpPr/>
            <p:nvPr/>
          </p:nvSpPr>
          <p:spPr>
            <a:xfrm>
              <a:off x="813054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823595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Shape 66"/>
            <p:cNvSpPr/>
            <p:nvPr/>
          </p:nvSpPr>
          <p:spPr>
            <a:xfrm>
              <a:off x="8341360" y="30226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" name="Shape 67"/>
            <p:cNvSpPr/>
            <p:nvPr/>
          </p:nvSpPr>
          <p:spPr>
            <a:xfrm>
              <a:off x="8446770" y="30226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" name="Shape 68"/>
            <p:cNvSpPr/>
            <p:nvPr/>
          </p:nvSpPr>
          <p:spPr>
            <a:xfrm>
              <a:off x="8552180" y="30226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Shape 69"/>
            <p:cNvSpPr/>
            <p:nvPr/>
          </p:nvSpPr>
          <p:spPr>
            <a:xfrm>
              <a:off x="8657590" y="30226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" name="Shape 70"/>
            <p:cNvSpPr/>
            <p:nvPr/>
          </p:nvSpPr>
          <p:spPr>
            <a:xfrm>
              <a:off x="5003800" y="33782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" name="Text 71"/>
            <p:cNvSpPr txBox="1"/>
            <p:nvPr/>
          </p:nvSpPr>
          <p:spPr>
            <a:xfrm>
              <a:off x="5118100" y="34798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NZ European</a:t>
              </a:r>
            </a:p>
          </p:txBody>
        </p:sp>
        <p:sp>
          <p:nvSpPr>
            <p:cNvPr id="72" name="Text 72"/>
            <p:cNvSpPr txBox="1"/>
            <p:nvPr/>
          </p:nvSpPr>
          <p:spPr>
            <a:xfrm>
              <a:off x="5118100" y="36322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62%</a:t>
              </a:r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5118100" y="39370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74" name="Shape 74"/>
            <p:cNvSpPr/>
            <p:nvPr/>
          </p:nvSpPr>
          <p:spPr>
            <a:xfrm>
              <a:off x="511810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5" name="Shape 75"/>
            <p:cNvSpPr/>
            <p:nvPr/>
          </p:nvSpPr>
          <p:spPr>
            <a:xfrm>
              <a:off x="522351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6" name="Shape 76"/>
            <p:cNvSpPr/>
            <p:nvPr/>
          </p:nvSpPr>
          <p:spPr>
            <a:xfrm>
              <a:off x="532892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Shape 77"/>
            <p:cNvSpPr/>
            <p:nvPr/>
          </p:nvSpPr>
          <p:spPr>
            <a:xfrm>
              <a:off x="543433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8" name="Shape 78"/>
            <p:cNvSpPr/>
            <p:nvPr/>
          </p:nvSpPr>
          <p:spPr>
            <a:xfrm>
              <a:off x="553974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Shape 79"/>
            <p:cNvSpPr/>
            <p:nvPr/>
          </p:nvSpPr>
          <p:spPr>
            <a:xfrm>
              <a:off x="564515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Shape 80"/>
            <p:cNvSpPr/>
            <p:nvPr/>
          </p:nvSpPr>
          <p:spPr>
            <a:xfrm>
              <a:off x="575056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" name="Shape 81"/>
            <p:cNvSpPr/>
            <p:nvPr/>
          </p:nvSpPr>
          <p:spPr>
            <a:xfrm>
              <a:off x="585597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" name="Shape 82"/>
            <p:cNvSpPr/>
            <p:nvPr/>
          </p:nvSpPr>
          <p:spPr>
            <a:xfrm>
              <a:off x="596138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Shape 83"/>
            <p:cNvSpPr/>
            <p:nvPr/>
          </p:nvSpPr>
          <p:spPr>
            <a:xfrm>
              <a:off x="606679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Shape 84"/>
            <p:cNvSpPr/>
            <p:nvPr/>
          </p:nvSpPr>
          <p:spPr>
            <a:xfrm>
              <a:off x="6299200" y="33782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5" name="Text 85"/>
            <p:cNvSpPr txBox="1"/>
            <p:nvPr/>
          </p:nvSpPr>
          <p:spPr>
            <a:xfrm>
              <a:off x="6413500" y="34798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Asian</a:t>
              </a:r>
            </a:p>
          </p:txBody>
        </p:sp>
        <p:sp>
          <p:nvSpPr>
            <p:cNvPr id="86" name="Text 86"/>
            <p:cNvSpPr txBox="1"/>
            <p:nvPr/>
          </p:nvSpPr>
          <p:spPr>
            <a:xfrm>
              <a:off x="6413500" y="36322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61%</a:t>
              </a:r>
            </a:p>
          </p:txBody>
        </p:sp>
        <p:sp>
          <p:nvSpPr>
            <p:cNvPr id="87" name="Text 87"/>
            <p:cNvSpPr txBox="1"/>
            <p:nvPr/>
          </p:nvSpPr>
          <p:spPr>
            <a:xfrm>
              <a:off x="6413500" y="39370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88" name="Shape 88"/>
            <p:cNvSpPr/>
            <p:nvPr/>
          </p:nvSpPr>
          <p:spPr>
            <a:xfrm>
              <a:off x="641350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Shape 89"/>
            <p:cNvSpPr/>
            <p:nvPr/>
          </p:nvSpPr>
          <p:spPr>
            <a:xfrm>
              <a:off x="651891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" name="Shape 90"/>
            <p:cNvSpPr/>
            <p:nvPr/>
          </p:nvSpPr>
          <p:spPr>
            <a:xfrm>
              <a:off x="662432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Shape 91"/>
            <p:cNvSpPr/>
            <p:nvPr/>
          </p:nvSpPr>
          <p:spPr>
            <a:xfrm>
              <a:off x="672973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" name="Shape 92"/>
            <p:cNvSpPr/>
            <p:nvPr/>
          </p:nvSpPr>
          <p:spPr>
            <a:xfrm>
              <a:off x="683514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Shape 93"/>
            <p:cNvSpPr/>
            <p:nvPr/>
          </p:nvSpPr>
          <p:spPr>
            <a:xfrm>
              <a:off x="694055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Shape 94"/>
            <p:cNvSpPr/>
            <p:nvPr/>
          </p:nvSpPr>
          <p:spPr>
            <a:xfrm>
              <a:off x="704596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Shape 95"/>
            <p:cNvSpPr/>
            <p:nvPr/>
          </p:nvSpPr>
          <p:spPr>
            <a:xfrm>
              <a:off x="715137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Shape 96"/>
            <p:cNvSpPr/>
            <p:nvPr/>
          </p:nvSpPr>
          <p:spPr>
            <a:xfrm>
              <a:off x="725678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Shape 97"/>
            <p:cNvSpPr/>
            <p:nvPr/>
          </p:nvSpPr>
          <p:spPr>
            <a:xfrm>
              <a:off x="736219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Text 98"/>
            <p:cNvSpPr txBox="1"/>
            <p:nvPr/>
          </p:nvSpPr>
          <p:spPr>
            <a:xfrm>
              <a:off x="6413500" y="4254500"/>
              <a:ext cx="9779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1" dirty="0">
                  <a:solidFill>
                    <a:srgbClr val="006BA8"/>
                  </a:solidFill>
                </a:rPr>
                <a:t>15% somewhat positive</a:t>
              </a:r>
            </a:p>
          </p:txBody>
        </p:sp>
        <p:sp>
          <p:nvSpPr>
            <p:cNvPr id="99" name="Shape 99"/>
            <p:cNvSpPr/>
            <p:nvPr/>
          </p:nvSpPr>
          <p:spPr>
            <a:xfrm>
              <a:off x="7594600" y="3378200"/>
              <a:ext cx="1206500" cy="10160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Text 100"/>
            <p:cNvSpPr txBox="1"/>
            <p:nvPr/>
          </p:nvSpPr>
          <p:spPr>
            <a:xfrm>
              <a:off x="7708900" y="3479800"/>
              <a:ext cx="977900" cy="139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50" b="1" dirty="0">
                  <a:solidFill>
                    <a:srgbClr val="3D3459"/>
                  </a:solidFill>
                </a:rPr>
                <a:t>Pacific</a:t>
              </a:r>
            </a:p>
          </p:txBody>
        </p:sp>
        <p:sp>
          <p:nvSpPr>
            <p:cNvPr id="101" name="Text 101"/>
            <p:cNvSpPr txBox="1"/>
            <p:nvPr/>
          </p:nvSpPr>
          <p:spPr>
            <a:xfrm>
              <a:off x="7708900" y="3632200"/>
              <a:ext cx="977900" cy="304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59%</a:t>
              </a:r>
            </a:p>
          </p:txBody>
        </p:sp>
        <p:sp>
          <p:nvSpPr>
            <p:cNvPr id="102" name="Text 102"/>
            <p:cNvSpPr txBox="1"/>
            <p:nvPr/>
          </p:nvSpPr>
          <p:spPr>
            <a:xfrm>
              <a:off x="7708900" y="3937000"/>
              <a:ext cx="9779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negative impact</a:t>
              </a:r>
            </a:p>
          </p:txBody>
        </p:sp>
        <p:sp>
          <p:nvSpPr>
            <p:cNvPr id="103" name="Shape 103"/>
            <p:cNvSpPr/>
            <p:nvPr/>
          </p:nvSpPr>
          <p:spPr>
            <a:xfrm>
              <a:off x="770890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Shape 104"/>
            <p:cNvSpPr/>
            <p:nvPr/>
          </p:nvSpPr>
          <p:spPr>
            <a:xfrm>
              <a:off x="781431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Shape 105"/>
            <p:cNvSpPr/>
            <p:nvPr/>
          </p:nvSpPr>
          <p:spPr>
            <a:xfrm>
              <a:off x="791972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Shape 106"/>
            <p:cNvSpPr/>
            <p:nvPr/>
          </p:nvSpPr>
          <p:spPr>
            <a:xfrm>
              <a:off x="802513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Shape 107"/>
            <p:cNvSpPr/>
            <p:nvPr/>
          </p:nvSpPr>
          <p:spPr>
            <a:xfrm>
              <a:off x="813054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" name="Shape 108"/>
            <p:cNvSpPr/>
            <p:nvPr/>
          </p:nvSpPr>
          <p:spPr>
            <a:xfrm>
              <a:off x="8235950" y="4140200"/>
              <a:ext cx="82550" cy="82550"/>
            </a:xfrm>
            <a:prstGeom prst="ellipse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Shape 109"/>
            <p:cNvSpPr/>
            <p:nvPr/>
          </p:nvSpPr>
          <p:spPr>
            <a:xfrm>
              <a:off x="834136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0" name="Shape 110"/>
            <p:cNvSpPr/>
            <p:nvPr/>
          </p:nvSpPr>
          <p:spPr>
            <a:xfrm>
              <a:off x="8446770" y="4140200"/>
              <a:ext cx="82550" cy="82550"/>
            </a:xfrm>
            <a:prstGeom prst="ellipse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1" name="Shape 111"/>
            <p:cNvSpPr/>
            <p:nvPr/>
          </p:nvSpPr>
          <p:spPr>
            <a:xfrm>
              <a:off x="855218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" name="Shape 112"/>
            <p:cNvSpPr/>
            <p:nvPr/>
          </p:nvSpPr>
          <p:spPr>
            <a:xfrm>
              <a:off x="8657590" y="4140200"/>
              <a:ext cx="82550" cy="82550"/>
            </a:xfrm>
            <a:prstGeom prst="ellipse">
              <a:avLst/>
            </a:prstGeom>
            <a:solidFill>
              <a:srgbClr val="00BBD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Text 113"/>
            <p:cNvSpPr txBox="1"/>
            <p:nvPr/>
          </p:nvSpPr>
          <p:spPr>
            <a:xfrm>
              <a:off x="7708900" y="4254500"/>
              <a:ext cx="9779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1" dirty="0">
                  <a:solidFill>
                    <a:srgbClr val="006BA8"/>
                  </a:solidFill>
                </a:rPr>
                <a:t>17% somewhat positive</a:t>
              </a:r>
            </a:p>
          </p:txBody>
        </p:sp>
        <p:sp>
          <p:nvSpPr>
            <p:cNvPr id="114" name="Shape 114"/>
            <p:cNvSpPr/>
            <p:nvPr/>
          </p:nvSpPr>
          <p:spPr>
            <a:xfrm>
              <a:off x="3365500" y="4521200"/>
              <a:ext cx="5448300" cy="9525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Text 115"/>
            <p:cNvSpPr txBox="1"/>
            <p:nvPr/>
          </p:nvSpPr>
          <p:spPr>
            <a:xfrm>
              <a:off x="3365500" y="4597400"/>
              <a:ext cx="5448300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800" b="1" dirty="0">
                  <a:solidFill>
                    <a:srgbClr val="4772AB"/>
                  </a:solidFill>
                </a:rPr>
                <a:t>Māori and MELAA</a:t>
              </a:r>
              <a:r>
                <a:rPr lang="en-NZ" sz="800" b="0" dirty="0">
                  <a:solidFill>
                    <a:srgbClr val="3D3459"/>
                  </a:solidFill>
                </a:rPr>
                <a:t> carers were most likely to report a negative impact. </a:t>
              </a:r>
              <a:r>
                <a:rPr lang="en-NZ" sz="800" b="1" dirty="0">
                  <a:solidFill>
                    <a:srgbClr val="006BA8"/>
                  </a:solidFill>
                </a:rPr>
                <a:t>Asian and Pacific</a:t>
              </a:r>
              <a:r>
                <a:rPr lang="en-NZ" sz="800" b="0" dirty="0">
                  <a:solidFill>
                    <a:srgbClr val="3D3459"/>
                  </a:solidFill>
                </a:rPr>
                <a:t> carers were most likely to report a somewhat positive impact (15% and 17%).</a:t>
              </a:r>
            </a:p>
          </p:txBody>
        </p:sp>
        <p:sp>
          <p:nvSpPr>
            <p:cNvPr id="116" name="Text 116"/>
            <p:cNvSpPr txBox="1"/>
            <p:nvPr/>
          </p:nvSpPr>
          <p:spPr>
            <a:xfrm>
              <a:off x="3365500" y="49276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650" b="0" dirty="0">
                  <a:solidFill>
                    <a:srgbClr val="6B6880"/>
                  </a:solidFill>
                </a:rPr>
                <a:t>Each dot = 10% of carers in that group: solid = negative impact, pale = no impact, cyan = somewhat or very positive impact. MELAA = Middle Eastern, Latin American and African.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544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mpact on paid work">
            <a:extLst>
              <a:ext uri="{FF2B5EF4-FFF2-40B4-BE49-F238E27FC236}">
                <a16:creationId xmlns:a16="http://schemas.microsoft.com/office/drawing/2014/main" id="{722A4F8E-B625-EDBF-53B6-8FB6BB5D02E0}"/>
              </a:ext>
            </a:extLst>
          </p:cNvPr>
          <p:cNvGrpSpPr/>
          <p:nvPr/>
        </p:nvGrpSpPr>
        <p:grpSpPr>
          <a:xfrm>
            <a:off x="3213100" y="800100"/>
            <a:ext cx="5753100" cy="5257800"/>
            <a:chOff x="3213100" y="863600"/>
            <a:chExt cx="5753100" cy="5257800"/>
          </a:xfrm>
        </p:grpSpPr>
        <p:sp>
          <p:nvSpPr>
            <p:cNvPr id="11" name="Shape 11"/>
            <p:cNvSpPr/>
            <p:nvPr/>
          </p:nvSpPr>
          <p:spPr>
            <a:xfrm>
              <a:off x="3213100" y="863600"/>
              <a:ext cx="5753100" cy="5257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0160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1684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300" b="1" dirty="0">
                  <a:solidFill>
                    <a:srgbClr val="473678"/>
                  </a:solidFill>
                </a:rPr>
                <a:t>The impact of caring on paid work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1498600"/>
              <a:ext cx="1676400" cy="1651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1803400"/>
              <a:ext cx="139700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FFFFFF"/>
                  </a:solidFill>
                </a:rPr>
                <a:t>59%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2286000"/>
              <a:ext cx="13970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0" dirty="0">
                  <a:solidFill>
                    <a:srgbClr val="D9D3EE"/>
                  </a:solidFill>
                </a:rPr>
                <a:t>of carers are </a:t>
              </a:r>
              <a:r>
                <a:rPr lang="en-NZ" sz="850" b="1" dirty="0">
                  <a:solidFill>
                    <a:srgbClr val="FFFFFF"/>
                  </a:solidFill>
                </a:rPr>
                <a:t>not in paid work</a:t>
              </a:r>
            </a:p>
          </p:txBody>
        </p:sp>
        <p:sp>
          <p:nvSpPr>
            <p:cNvPr id="17" name="Shape 17"/>
            <p:cNvSpPr/>
            <p:nvPr/>
          </p:nvSpPr>
          <p:spPr>
            <a:xfrm>
              <a:off x="3517900" y="2717800"/>
              <a:ext cx="355600" cy="3175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3517900" y="2819400"/>
              <a:ext cx="14224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D9D3EE"/>
                  </a:solidFill>
                </a:rPr>
                <a:t>Older carers: 8% retired early and 8% gave up work to care</a:t>
              </a:r>
            </a:p>
          </p:txBody>
        </p:sp>
        <p:sp>
          <p:nvSpPr>
            <p:cNvPr id="19" name="Text 19"/>
            <p:cNvSpPr txBox="1"/>
            <p:nvPr/>
          </p:nvSpPr>
          <p:spPr>
            <a:xfrm>
              <a:off x="5194300" y="14986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Caring has changed carers' work</a:t>
              </a:r>
            </a:p>
          </p:txBody>
        </p:sp>
        <p:sp>
          <p:nvSpPr>
            <p:cNvPr id="20" name="Shape 20"/>
            <p:cNvSpPr/>
            <p:nvPr/>
          </p:nvSpPr>
          <p:spPr>
            <a:xfrm>
              <a:off x="5194300" y="1676400"/>
              <a:ext cx="1375410" cy="254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21"/>
            <p:cNvSpPr txBox="1"/>
            <p:nvPr/>
          </p:nvSpPr>
          <p:spPr>
            <a:xfrm>
              <a:off x="5194300" y="1676400"/>
              <a:ext cx="137541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FFFFFF"/>
                  </a:solidFill>
                </a:rPr>
                <a:t>38% gave up work</a:t>
              </a:r>
            </a:p>
          </p:txBody>
        </p:sp>
        <p:sp>
          <p:nvSpPr>
            <p:cNvPr id="22" name="Shape 22"/>
            <p:cNvSpPr/>
            <p:nvPr/>
          </p:nvSpPr>
          <p:spPr>
            <a:xfrm>
              <a:off x="6569710" y="1676400"/>
              <a:ext cx="651510" cy="254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6569710" y="1676400"/>
              <a:ext cx="651510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FFFFFF"/>
                  </a:solidFill>
                </a:rPr>
                <a:t>18% cut hours</a:t>
              </a:r>
            </a:p>
          </p:txBody>
        </p:sp>
        <p:sp>
          <p:nvSpPr>
            <p:cNvPr id="24" name="Shape 24"/>
            <p:cNvSpPr/>
            <p:nvPr/>
          </p:nvSpPr>
          <p:spPr>
            <a:xfrm>
              <a:off x="7221220" y="1676400"/>
              <a:ext cx="1592580" cy="254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194300" y="1981200"/>
              <a:ext cx="36195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56% of carers gave up or reduced paid work to care</a:t>
              </a:r>
            </a:p>
          </p:txBody>
        </p:sp>
        <p:sp>
          <p:nvSpPr>
            <p:cNvPr id="27" name="Shape 27"/>
            <p:cNvSpPr/>
            <p:nvPr/>
          </p:nvSpPr>
          <p:spPr>
            <a:xfrm>
              <a:off x="5194300" y="2184400"/>
              <a:ext cx="3619500" cy="635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28"/>
            <p:cNvSpPr txBox="1"/>
            <p:nvPr/>
          </p:nvSpPr>
          <p:spPr>
            <a:xfrm>
              <a:off x="5194300" y="22606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Gave up work to care, by group</a:t>
              </a:r>
            </a:p>
          </p:txBody>
        </p:sp>
        <p:sp>
          <p:nvSpPr>
            <p:cNvPr id="29" name="Text 29"/>
            <p:cNvSpPr txBox="1"/>
            <p:nvPr/>
          </p:nvSpPr>
          <p:spPr>
            <a:xfrm>
              <a:off x="5194300" y="2463800"/>
              <a:ext cx="889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30" name="Shape 30"/>
            <p:cNvSpPr/>
            <p:nvPr/>
          </p:nvSpPr>
          <p:spPr>
            <a:xfrm>
              <a:off x="6083300" y="2495550"/>
              <a:ext cx="23495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Shape 31"/>
            <p:cNvSpPr/>
            <p:nvPr/>
          </p:nvSpPr>
          <p:spPr>
            <a:xfrm>
              <a:off x="6083300" y="2495550"/>
              <a:ext cx="1127760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8483600" y="24638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473678"/>
                  </a:solidFill>
                </a:rPr>
                <a:t>48%</a:t>
              </a:r>
            </a:p>
          </p:txBody>
        </p:sp>
        <p:sp>
          <p:nvSpPr>
            <p:cNvPr id="33" name="Text 33"/>
            <p:cNvSpPr txBox="1"/>
            <p:nvPr/>
          </p:nvSpPr>
          <p:spPr>
            <a:xfrm>
              <a:off x="5194300" y="2679700"/>
              <a:ext cx="889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34" name="Shape 34"/>
            <p:cNvSpPr/>
            <p:nvPr/>
          </p:nvSpPr>
          <p:spPr>
            <a:xfrm>
              <a:off x="6083300" y="2711450"/>
              <a:ext cx="23495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6083300" y="2711450"/>
              <a:ext cx="892810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36"/>
            <p:cNvSpPr txBox="1"/>
            <p:nvPr/>
          </p:nvSpPr>
          <p:spPr>
            <a:xfrm>
              <a:off x="8483600" y="26797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38%</a:t>
              </a:r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5194300" y="2895600"/>
              <a:ext cx="889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Spouse carers</a:t>
              </a:r>
            </a:p>
          </p:txBody>
        </p:sp>
        <p:sp>
          <p:nvSpPr>
            <p:cNvPr id="38" name="Shape 38"/>
            <p:cNvSpPr/>
            <p:nvPr/>
          </p:nvSpPr>
          <p:spPr>
            <a:xfrm>
              <a:off x="6083300" y="2927350"/>
              <a:ext cx="23495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Shape 39"/>
            <p:cNvSpPr/>
            <p:nvPr/>
          </p:nvSpPr>
          <p:spPr>
            <a:xfrm>
              <a:off x="6083300" y="2927350"/>
              <a:ext cx="657860" cy="88900"/>
            </a:xfrm>
            <a:prstGeom prst="rect">
              <a:avLst/>
            </a:prstGeom>
            <a:solidFill>
              <a:srgbClr val="B7AED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Text 40"/>
            <p:cNvSpPr txBox="1"/>
            <p:nvPr/>
          </p:nvSpPr>
          <p:spPr>
            <a:xfrm>
              <a:off x="8483600" y="28956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28%</a:t>
              </a:r>
            </a:p>
          </p:txBody>
        </p:sp>
        <p:sp>
          <p:nvSpPr>
            <p:cNvPr id="41" name="Shape 41"/>
            <p:cNvSpPr/>
            <p:nvPr/>
          </p:nvSpPr>
          <p:spPr>
            <a:xfrm>
              <a:off x="3365500" y="3276600"/>
              <a:ext cx="5448300" cy="9525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3365500" y="3352800"/>
              <a:ext cx="54483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900" b="1" dirty="0">
                  <a:solidFill>
                    <a:srgbClr val="473678"/>
                  </a:solidFill>
                </a:rPr>
                <a:t>In carers' words</a:t>
              </a:r>
            </a:p>
          </p:txBody>
        </p:sp>
        <p:sp>
          <p:nvSpPr>
            <p:cNvPr id="43" name="Shape 43"/>
            <p:cNvSpPr/>
            <p:nvPr/>
          </p:nvSpPr>
          <p:spPr>
            <a:xfrm>
              <a:off x="3365500" y="3581400"/>
              <a:ext cx="2717800" cy="1219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3517900" y="3581400"/>
              <a:ext cx="381000" cy="330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3517900" y="3911600"/>
              <a:ext cx="2463800" cy="812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300"/>
                </a:spcAft>
              </a:pPr>
              <a:r>
                <a:rPr lang="en-NZ" sz="850" b="1" dirty="0">
                  <a:solidFill>
                    <a:srgbClr val="00E7EC"/>
                  </a:solidFill>
                </a:rPr>
                <a:t>I had to give up university studies (Radiology)</a:t>
              </a:r>
              <a:r>
                <a:rPr lang="en-NZ" sz="850" b="0" dirty="0">
                  <a:solidFill>
                    <a:srgbClr val="FFFFFF"/>
                  </a:solidFill>
                </a:rPr>
                <a:t> to care for my son full time after his dad left. Sons disability put a strain on our relationship.</a:t>
              </a:r>
            </a:p>
            <a:p>
              <a:pPr algn="l">
                <a:lnSpc>
                  <a:spcPct val="103000"/>
                </a:lnSpc>
                <a:spcAft>
                  <a:spcPts val="300"/>
                </a:spcAft>
              </a:pPr>
              <a:r>
                <a:rPr lang="en-NZ" sz="850" b="1" dirty="0">
                  <a:solidFill>
                    <a:srgbClr val="00E7EC"/>
                  </a:solidFill>
                </a:rPr>
                <a:t>I became a single mum to 3.</a:t>
              </a:r>
            </a:p>
          </p:txBody>
        </p:sp>
        <p:sp>
          <p:nvSpPr>
            <p:cNvPr id="46" name="Shape 46"/>
            <p:cNvSpPr/>
            <p:nvPr/>
          </p:nvSpPr>
          <p:spPr>
            <a:xfrm>
              <a:off x="6210300" y="3581400"/>
              <a:ext cx="2603500" cy="584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Shape 47"/>
            <p:cNvSpPr/>
            <p:nvPr/>
          </p:nvSpPr>
          <p:spPr>
            <a:xfrm>
              <a:off x="6210300" y="3581400"/>
              <a:ext cx="44450" cy="584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Text 48"/>
            <p:cNvSpPr txBox="1"/>
            <p:nvPr/>
          </p:nvSpPr>
          <p:spPr>
            <a:xfrm>
              <a:off x="6350000" y="3632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6350000" y="3810000"/>
              <a:ext cx="23368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 asked work to cut my hours so I could care more </a:t>
              </a:r>
              <a:r>
                <a:rPr lang="en-NZ" sz="800" b="1" dirty="0">
                  <a:solidFill>
                    <a:srgbClr val="4772AB"/>
                  </a:solidFill>
                </a:rPr>
                <a:t>they refused so I had to leave</a:t>
              </a:r>
              <a:r>
                <a:rPr lang="en-NZ" sz="800" b="0" dirty="0">
                  <a:solidFill>
                    <a:srgbClr val="3D3459"/>
                  </a:solidFill>
                </a:rPr>
                <a:t>.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6210300" y="4216400"/>
              <a:ext cx="2603500" cy="584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Shape 51"/>
            <p:cNvSpPr/>
            <p:nvPr/>
          </p:nvSpPr>
          <p:spPr>
            <a:xfrm>
              <a:off x="6210300" y="4216400"/>
              <a:ext cx="44450" cy="584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6350000" y="4267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6350000" y="4445000"/>
              <a:ext cx="23368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My employer </a:t>
              </a:r>
              <a:r>
                <a:rPr lang="en-NZ" sz="800" b="1" dirty="0">
                  <a:solidFill>
                    <a:srgbClr val="006BA8"/>
                  </a:solidFill>
                </a:rPr>
                <a:t>unjustly cut my hours &amp; rates</a:t>
              </a:r>
              <a:r>
                <a:rPr lang="en-NZ" sz="800" b="0" dirty="0">
                  <a:solidFill>
                    <a:srgbClr val="3D3459"/>
                  </a:solidFill>
                </a:rPr>
                <a:t>.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3365500" y="4902200"/>
              <a:ext cx="1905000" cy="965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3365500" y="4902200"/>
              <a:ext cx="44450" cy="9652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3505200" y="4953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3505200" y="5130800"/>
              <a:ext cx="16383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My previous employer publicly claimed to be supportive of carers but in reality, </a:t>
              </a:r>
              <a:r>
                <a:rPr lang="en-NZ" sz="800" b="1" dirty="0">
                  <a:solidFill>
                    <a:srgbClr val="473678"/>
                  </a:solidFill>
                </a:rPr>
                <a:t>they treated me so badly</a:t>
              </a:r>
              <a:r>
                <a:rPr lang="en-NZ" sz="800" b="0" dirty="0">
                  <a:solidFill>
                    <a:srgbClr val="3D3459"/>
                  </a:solidFill>
                </a:rPr>
                <a:t> that we had a personal grievance settlement.</a:t>
              </a:r>
            </a:p>
          </p:txBody>
        </p:sp>
        <p:sp>
          <p:nvSpPr>
            <p:cNvPr id="58" name="Shape 58"/>
            <p:cNvSpPr/>
            <p:nvPr/>
          </p:nvSpPr>
          <p:spPr>
            <a:xfrm>
              <a:off x="5346700" y="4902200"/>
              <a:ext cx="1651000" cy="965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5486400" y="4953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60" name="Text 60"/>
            <p:cNvSpPr txBox="1"/>
            <p:nvPr/>
          </p:nvSpPr>
          <p:spPr>
            <a:xfrm>
              <a:off x="5486400" y="5130800"/>
              <a:ext cx="13843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FFFFFF"/>
                  </a:solidFill>
                </a:rPr>
                <a:t>Unsupportive workplace, </a:t>
              </a:r>
              <a:r>
                <a:rPr lang="en-NZ" sz="800" b="1" dirty="0">
                  <a:solidFill>
                    <a:srgbClr val="FFFFFF"/>
                  </a:solidFill>
                </a:rPr>
                <a:t>had to give up my job and career</a:t>
              </a:r>
              <a:r>
                <a:rPr lang="en-NZ" sz="800" b="0" dirty="0">
                  <a:solidFill>
                    <a:srgbClr val="FFFFFF"/>
                  </a:solidFill>
                </a:rPr>
                <a:t>. Completely burnt out trying to juggle all.</a:t>
              </a:r>
            </a:p>
          </p:txBody>
        </p:sp>
        <p:sp>
          <p:nvSpPr>
            <p:cNvPr id="61" name="Shape 61"/>
            <p:cNvSpPr/>
            <p:nvPr/>
          </p:nvSpPr>
          <p:spPr>
            <a:xfrm>
              <a:off x="7073900" y="4902200"/>
              <a:ext cx="1739900" cy="965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Shape 62"/>
            <p:cNvSpPr/>
            <p:nvPr/>
          </p:nvSpPr>
          <p:spPr>
            <a:xfrm>
              <a:off x="7073900" y="4902200"/>
              <a:ext cx="44450" cy="9652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Text 63"/>
            <p:cNvSpPr txBox="1"/>
            <p:nvPr/>
          </p:nvSpPr>
          <p:spPr>
            <a:xfrm>
              <a:off x="7213600" y="4953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64" name="Text 64"/>
            <p:cNvSpPr txBox="1"/>
            <p:nvPr/>
          </p:nvSpPr>
          <p:spPr>
            <a:xfrm>
              <a:off x="7213600" y="5130800"/>
              <a:ext cx="147320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My employer is supportive BUT only to a certain extent. </a:t>
              </a:r>
              <a:r>
                <a:rPr lang="en-NZ" sz="800" b="1" dirty="0">
                  <a:solidFill>
                    <a:srgbClr val="006BA8"/>
                  </a:solidFill>
                </a:rPr>
                <a:t>I feel guilty and stressed</a:t>
              </a:r>
              <a:r>
                <a:rPr lang="en-NZ" sz="800" b="0" dirty="0">
                  <a:solidFill>
                    <a:srgbClr val="3D3459"/>
                  </a:solidFill>
                </a:rPr>
                <a:t> each time something comes up.</a:t>
              </a:r>
            </a:p>
          </p:txBody>
        </p:sp>
        <p:sp>
          <p:nvSpPr>
            <p:cNvPr id="65" name="Text 65"/>
            <p:cNvSpPr txBox="1"/>
            <p:nvPr/>
          </p:nvSpPr>
          <p:spPr>
            <a:xfrm>
              <a:off x="3365500" y="59436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663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inancial support received">
            <a:extLst>
              <a:ext uri="{FF2B5EF4-FFF2-40B4-BE49-F238E27FC236}">
                <a16:creationId xmlns:a16="http://schemas.microsoft.com/office/drawing/2014/main" id="{9EBC7346-134D-698A-0EC0-217EB58F33D7}"/>
              </a:ext>
            </a:extLst>
          </p:cNvPr>
          <p:cNvGrpSpPr/>
          <p:nvPr/>
        </p:nvGrpSpPr>
        <p:grpSpPr>
          <a:xfrm>
            <a:off x="3213100" y="1092200"/>
            <a:ext cx="5753100" cy="4673600"/>
            <a:chOff x="3213100" y="1498600"/>
            <a:chExt cx="5753100" cy="4673600"/>
          </a:xfrm>
        </p:grpSpPr>
        <p:sp>
          <p:nvSpPr>
            <p:cNvPr id="11" name="Shape 11"/>
            <p:cNvSpPr/>
            <p:nvPr/>
          </p:nvSpPr>
          <p:spPr>
            <a:xfrm>
              <a:off x="3213100" y="1498600"/>
              <a:ext cx="5753100" cy="46736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16510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18034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1300" b="1" dirty="0">
                  <a:solidFill>
                    <a:srgbClr val="473678"/>
                  </a:solidFill>
                </a:rPr>
                <a:t>Financial support carers receive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21336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Shape 15"/>
            <p:cNvSpPr/>
            <p:nvPr/>
          </p:nvSpPr>
          <p:spPr>
            <a:xfrm>
              <a:off x="3365500" y="2133600"/>
              <a:ext cx="50800" cy="558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43300" y="21336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3678"/>
                  </a:solidFill>
                </a:rPr>
                <a:t>45%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4279900" y="22098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Disability Allowance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4279900" y="23749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people with ongoing extra costs from a disability or health condition lasting 6+ months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6972300" y="23685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Shape 20"/>
            <p:cNvSpPr/>
            <p:nvPr/>
          </p:nvSpPr>
          <p:spPr>
            <a:xfrm>
              <a:off x="6972300" y="2368550"/>
              <a:ext cx="760095" cy="101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Shape 21"/>
            <p:cNvSpPr/>
            <p:nvPr/>
          </p:nvSpPr>
          <p:spPr>
            <a:xfrm>
              <a:off x="3365500" y="27432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Shape 22"/>
            <p:cNvSpPr/>
            <p:nvPr/>
          </p:nvSpPr>
          <p:spPr>
            <a:xfrm>
              <a:off x="3365500" y="2743200"/>
              <a:ext cx="50800" cy="558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23"/>
            <p:cNvSpPr txBox="1"/>
            <p:nvPr/>
          </p:nvSpPr>
          <p:spPr>
            <a:xfrm>
              <a:off x="3543300" y="27432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38%</a:t>
              </a:r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4279900" y="28194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Supported Living Payment</a:t>
              </a:r>
            </a:p>
          </p:txBody>
        </p:sp>
        <p:sp>
          <p:nvSpPr>
            <p:cNvPr id="25" name="Text 25"/>
            <p:cNvSpPr txBox="1"/>
            <p:nvPr/>
          </p:nvSpPr>
          <p:spPr>
            <a:xfrm>
              <a:off x="4279900" y="29845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full-time carers, or people 16+ with a permanent condition that restricts work</a:t>
              </a:r>
            </a:p>
          </p:txBody>
        </p:sp>
        <p:sp>
          <p:nvSpPr>
            <p:cNvPr id="26" name="Shape 26"/>
            <p:cNvSpPr/>
            <p:nvPr/>
          </p:nvSpPr>
          <p:spPr>
            <a:xfrm>
              <a:off x="6972300" y="29781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Shape 27"/>
            <p:cNvSpPr/>
            <p:nvPr/>
          </p:nvSpPr>
          <p:spPr>
            <a:xfrm>
              <a:off x="6972300" y="2978150"/>
              <a:ext cx="641858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Shape 28"/>
            <p:cNvSpPr/>
            <p:nvPr/>
          </p:nvSpPr>
          <p:spPr>
            <a:xfrm>
              <a:off x="3365500" y="33528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3365500" y="3352800"/>
              <a:ext cx="50800" cy="5588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3543300" y="33528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4772AB"/>
                  </a:solidFill>
                </a:rPr>
                <a:t>35%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4279900" y="34290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NZ Superannuation</a:t>
              </a:r>
            </a:p>
          </p:txBody>
        </p:sp>
        <p:sp>
          <p:nvSpPr>
            <p:cNvPr id="32" name="Text 32"/>
            <p:cNvSpPr txBox="1"/>
            <p:nvPr/>
          </p:nvSpPr>
          <p:spPr>
            <a:xfrm>
              <a:off x="4279900" y="35941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NZ citizens or permanent residents aged 65+</a:t>
              </a:r>
            </a:p>
          </p:txBody>
        </p:sp>
        <p:sp>
          <p:nvSpPr>
            <p:cNvPr id="33" name="Shape 33"/>
            <p:cNvSpPr/>
            <p:nvPr/>
          </p:nvSpPr>
          <p:spPr>
            <a:xfrm>
              <a:off x="6972300" y="35877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Shape 34"/>
            <p:cNvSpPr/>
            <p:nvPr/>
          </p:nvSpPr>
          <p:spPr>
            <a:xfrm>
              <a:off x="6972300" y="3587750"/>
              <a:ext cx="591185" cy="101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Shape 35"/>
            <p:cNvSpPr/>
            <p:nvPr/>
          </p:nvSpPr>
          <p:spPr>
            <a:xfrm>
              <a:off x="3365500" y="39624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Shape 36"/>
            <p:cNvSpPr/>
            <p:nvPr/>
          </p:nvSpPr>
          <p:spPr>
            <a:xfrm>
              <a:off x="3365500" y="3962400"/>
              <a:ext cx="50800" cy="558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Text 37"/>
            <p:cNvSpPr txBox="1"/>
            <p:nvPr/>
          </p:nvSpPr>
          <p:spPr>
            <a:xfrm>
              <a:off x="3543300" y="39624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27%</a:t>
              </a:r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4279900" y="40386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Individualised Funding (incl. IF Respite)</a:t>
              </a:r>
            </a:p>
          </p:txBody>
        </p:sp>
        <p:sp>
          <p:nvSpPr>
            <p:cNvPr id="39" name="Text 39"/>
            <p:cNvSpPr txBox="1"/>
            <p:nvPr/>
          </p:nvSpPr>
          <p:spPr>
            <a:xfrm>
              <a:off x="4279900" y="42037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carers giving 4+ hours of unpaid care a day, to fund flexible breaks</a:t>
              </a:r>
            </a:p>
          </p:txBody>
        </p:sp>
        <p:sp>
          <p:nvSpPr>
            <p:cNvPr id="40" name="Shape 40"/>
            <p:cNvSpPr/>
            <p:nvPr/>
          </p:nvSpPr>
          <p:spPr>
            <a:xfrm>
              <a:off x="6972300" y="41973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41"/>
            <p:cNvSpPr/>
            <p:nvPr/>
          </p:nvSpPr>
          <p:spPr>
            <a:xfrm>
              <a:off x="6972300" y="4197350"/>
              <a:ext cx="456057" cy="101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" name="Shape 42"/>
            <p:cNvSpPr/>
            <p:nvPr/>
          </p:nvSpPr>
          <p:spPr>
            <a:xfrm>
              <a:off x="3365500" y="4572000"/>
              <a:ext cx="5448300" cy="5588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Shape 43"/>
            <p:cNvSpPr/>
            <p:nvPr/>
          </p:nvSpPr>
          <p:spPr>
            <a:xfrm>
              <a:off x="3365500" y="4572000"/>
              <a:ext cx="50800" cy="5588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Text 44"/>
            <p:cNvSpPr txBox="1"/>
            <p:nvPr/>
          </p:nvSpPr>
          <p:spPr>
            <a:xfrm>
              <a:off x="3543300" y="4572000"/>
              <a:ext cx="685800" cy="5588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2000" b="1" dirty="0">
                  <a:solidFill>
                    <a:srgbClr val="006BA8"/>
                  </a:solidFill>
                </a:rPr>
                <a:t>25%</a:t>
              </a:r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4279900" y="4648200"/>
              <a:ext cx="25400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900" b="1" dirty="0">
                  <a:solidFill>
                    <a:srgbClr val="3D3459"/>
                  </a:solidFill>
                </a:rPr>
                <a:t>Child Disability Allowance</a:t>
              </a:r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4279900" y="4813300"/>
              <a:ext cx="2540000" cy="254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50" b="0" dirty="0">
                  <a:solidFill>
                    <a:srgbClr val="5A5770"/>
                  </a:solidFill>
                </a:rPr>
                <a:t>For the main carer of a child or young person with a serious disability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6972300" y="4806950"/>
              <a:ext cx="1689100" cy="1016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6972300" y="4806950"/>
              <a:ext cx="422275" cy="101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3365500" y="59817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NZ" sz="700" b="0" dirty="0">
                  <a:solidFill>
                    <a:srgbClr val="6B6880"/>
                  </a:solidFill>
                </a:rPr>
                <a:t>Percentage of carer respondents receiving each type of support. Source: Synergia, State of Caring Report Two,  2026.</a:t>
              </a:r>
            </a:p>
          </p:txBody>
        </p:sp>
        <p:sp>
          <p:nvSpPr>
            <p:cNvPr id="50" name="Shape 50"/>
            <p:cNvSpPr/>
            <p:nvPr/>
          </p:nvSpPr>
          <p:spPr>
            <a:xfrm>
              <a:off x="3365500" y="5156200"/>
              <a:ext cx="5448300" cy="736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" name="Text 51"/>
            <p:cNvSpPr txBox="1"/>
            <p:nvPr/>
          </p:nvSpPr>
          <p:spPr>
            <a:xfrm>
              <a:off x="3517900" y="5156200"/>
              <a:ext cx="2159000" cy="736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r>
                <a:rPr lang="en-NZ" sz="900" b="1" dirty="0">
                  <a:solidFill>
                    <a:srgbClr val="FFFFFF"/>
                  </a:solidFill>
                </a:rPr>
                <a:t>Carer-specific support is much lower</a:t>
              </a:r>
            </a:p>
            <a:p>
              <a:r>
                <a:rPr lang="en-NZ" sz="750" b="0" dirty="0">
                  <a:solidFill>
                    <a:srgbClr val="D9D3EE"/>
                  </a:solidFill>
                </a:rPr>
                <a:t>The Carer Support Subsidy is the only state-funded </a:t>
              </a:r>
              <a:r>
                <a:rPr lang="en-NZ" sz="750" dirty="0">
                  <a:solidFill>
                    <a:srgbClr val="D9D3EE"/>
                  </a:solidFill>
                </a:rPr>
                <a:t>respite s</a:t>
              </a:r>
              <a:r>
                <a:rPr lang="en-NZ" sz="750" b="0" dirty="0">
                  <a:solidFill>
                    <a:srgbClr val="D9D3EE"/>
                  </a:solidFill>
                </a:rPr>
                <a:t>upport most carers get</a:t>
              </a:r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5829300" y="5245100"/>
              <a:ext cx="1371600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r>
                <a:rPr lang="en-NZ" sz="1800" b="1" dirty="0">
                  <a:solidFill>
                    <a:srgbClr val="00E7EC"/>
                  </a:solidFill>
                </a:rPr>
                <a:t>17.5%</a:t>
              </a:r>
            </a:p>
          </p:txBody>
        </p:sp>
        <p:sp>
          <p:nvSpPr>
            <p:cNvPr id="53" name="Text 53"/>
            <p:cNvSpPr txBox="1"/>
            <p:nvPr/>
          </p:nvSpPr>
          <p:spPr>
            <a:xfrm>
              <a:off x="5829300" y="5537200"/>
              <a:ext cx="13716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r>
                <a:rPr lang="en-NZ" sz="750" b="0" dirty="0">
                  <a:solidFill>
                    <a:srgbClr val="FFFFFF"/>
                  </a:solidFill>
                </a:rPr>
                <a:t>got the Carer Support Subsidy</a:t>
              </a:r>
            </a:p>
          </p:txBody>
        </p:sp>
        <p:sp>
          <p:nvSpPr>
            <p:cNvPr id="54" name="Shape 54"/>
            <p:cNvSpPr/>
            <p:nvPr/>
          </p:nvSpPr>
          <p:spPr>
            <a:xfrm>
              <a:off x="5829300" y="5715000"/>
              <a:ext cx="1371600" cy="635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Shape 55"/>
            <p:cNvSpPr/>
            <p:nvPr/>
          </p:nvSpPr>
          <p:spPr>
            <a:xfrm>
              <a:off x="5829300" y="5715000"/>
              <a:ext cx="240030" cy="635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56"/>
            <p:cNvSpPr txBox="1"/>
            <p:nvPr/>
          </p:nvSpPr>
          <p:spPr>
            <a:xfrm>
              <a:off x="7327900" y="5245100"/>
              <a:ext cx="1371600" cy="279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r>
                <a:rPr lang="en-NZ" sz="1800" b="1" dirty="0">
                  <a:solidFill>
                    <a:srgbClr val="00E7EC"/>
                  </a:solidFill>
                </a:rPr>
                <a:t>11.6%</a:t>
              </a:r>
            </a:p>
          </p:txBody>
        </p:sp>
        <p:sp>
          <p:nvSpPr>
            <p:cNvPr id="57" name="Text 57"/>
            <p:cNvSpPr txBox="1"/>
            <p:nvPr/>
          </p:nvSpPr>
          <p:spPr>
            <a:xfrm>
              <a:off x="7327900" y="5537200"/>
              <a:ext cx="13716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r>
                <a:rPr lang="en-NZ" sz="750" b="0" dirty="0">
                  <a:solidFill>
                    <a:srgbClr val="FFFFFF"/>
                  </a:solidFill>
                </a:rPr>
                <a:t>got respite funding</a:t>
              </a:r>
            </a:p>
          </p:txBody>
        </p:sp>
        <p:sp>
          <p:nvSpPr>
            <p:cNvPr id="58" name="Shape 58"/>
            <p:cNvSpPr/>
            <p:nvPr/>
          </p:nvSpPr>
          <p:spPr>
            <a:xfrm>
              <a:off x="7327900" y="5715000"/>
              <a:ext cx="1371600" cy="63500"/>
            </a:xfrm>
            <a:prstGeom prst="rect">
              <a:avLst/>
            </a:prstGeom>
            <a:solidFill>
              <a:srgbClr val="5E4D8F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Shape 59"/>
            <p:cNvSpPr/>
            <p:nvPr/>
          </p:nvSpPr>
          <p:spPr>
            <a:xfrm>
              <a:off x="7327900" y="5715000"/>
              <a:ext cx="159106" cy="63500"/>
            </a:xfrm>
            <a:prstGeom prst="rect">
              <a:avLst/>
            </a:prstGeom>
            <a:solidFill>
              <a:srgbClr val="00E7EC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95851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7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lanning for the future">
            <a:extLst>
              <a:ext uri="{FF2B5EF4-FFF2-40B4-BE49-F238E27FC236}">
                <a16:creationId xmlns:a16="http://schemas.microsoft.com/office/drawing/2014/main" id="{AB10E2F0-07E4-6228-491B-25E60140F314}"/>
              </a:ext>
            </a:extLst>
          </p:cNvPr>
          <p:cNvGrpSpPr/>
          <p:nvPr/>
        </p:nvGrpSpPr>
        <p:grpSpPr>
          <a:xfrm>
            <a:off x="3213100" y="457200"/>
            <a:ext cx="5753100" cy="6146800"/>
            <a:chOff x="3213100" y="457200"/>
            <a:chExt cx="5753100" cy="6146800"/>
          </a:xfrm>
        </p:grpSpPr>
        <p:sp>
          <p:nvSpPr>
            <p:cNvPr id="11" name="Shape 11"/>
            <p:cNvSpPr/>
            <p:nvPr/>
          </p:nvSpPr>
          <p:spPr>
            <a:xfrm>
              <a:off x="3213100" y="457200"/>
              <a:ext cx="5753100" cy="6146800"/>
            </a:xfrm>
            <a:prstGeom prst="rect">
              <a:avLst/>
            </a:prstGeom>
            <a:solidFill>
              <a:srgbClr val="F6F5FA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12"/>
            <p:cNvSpPr txBox="1"/>
            <p:nvPr/>
          </p:nvSpPr>
          <p:spPr>
            <a:xfrm>
              <a:off x="3365500" y="609600"/>
              <a:ext cx="3810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6BA8"/>
                  </a:solidFill>
                </a:rPr>
                <a:t>STATE OF CARING 2026</a:t>
              </a:r>
            </a:p>
          </p:txBody>
        </p:sp>
        <p:sp>
          <p:nvSpPr>
            <p:cNvPr id="13" name="Text 13"/>
            <p:cNvSpPr txBox="1"/>
            <p:nvPr/>
          </p:nvSpPr>
          <p:spPr>
            <a:xfrm>
              <a:off x="3365500" y="762000"/>
              <a:ext cx="5448300" cy="2286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300" b="1" dirty="0">
                  <a:solidFill>
                    <a:srgbClr val="473678"/>
                  </a:solidFill>
                </a:rPr>
                <a:t>Planning for the future</a:t>
              </a:r>
            </a:p>
          </p:txBody>
        </p:sp>
        <p:sp>
          <p:nvSpPr>
            <p:cNvPr id="14" name="Shape 14"/>
            <p:cNvSpPr/>
            <p:nvPr/>
          </p:nvSpPr>
          <p:spPr>
            <a:xfrm>
              <a:off x="3365500" y="1092200"/>
              <a:ext cx="1676400" cy="15748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 15"/>
            <p:cNvSpPr txBox="1"/>
            <p:nvPr/>
          </p:nvSpPr>
          <p:spPr>
            <a:xfrm>
              <a:off x="3517900" y="1193800"/>
              <a:ext cx="13970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1" dirty="0">
                  <a:solidFill>
                    <a:srgbClr val="00E7EC"/>
                  </a:solidFill>
                </a:rPr>
                <a:t>ONLY</a:t>
              </a:r>
            </a:p>
          </p:txBody>
        </p:sp>
        <p:sp>
          <p:nvSpPr>
            <p:cNvPr id="16" name="Text 16"/>
            <p:cNvSpPr txBox="1"/>
            <p:nvPr/>
          </p:nvSpPr>
          <p:spPr>
            <a:xfrm>
              <a:off x="3517900" y="1346200"/>
              <a:ext cx="139700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FFFFFF"/>
                  </a:solidFill>
                </a:rPr>
                <a:t>10%</a:t>
              </a:r>
            </a:p>
          </p:txBody>
        </p:sp>
        <p:sp>
          <p:nvSpPr>
            <p:cNvPr id="17" name="Text 17"/>
            <p:cNvSpPr txBox="1"/>
            <p:nvPr/>
          </p:nvSpPr>
          <p:spPr>
            <a:xfrm>
              <a:off x="3517900" y="1828800"/>
              <a:ext cx="1397000" cy="508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0" dirty="0">
                  <a:solidFill>
                    <a:srgbClr val="D9D3EE"/>
                  </a:solidFill>
                </a:rPr>
                <a:t>of carers have been able to </a:t>
              </a:r>
              <a:r>
                <a:rPr lang="en-NZ" sz="850" b="1" dirty="0">
                  <a:solidFill>
                    <a:srgbClr val="FFFFFF"/>
                  </a:solidFill>
                </a:rPr>
                <a:t>plan and prepare for their own future needs</a:t>
              </a:r>
            </a:p>
          </p:txBody>
        </p:sp>
        <p:sp>
          <p:nvSpPr>
            <p:cNvPr id="18" name="Text 18"/>
            <p:cNvSpPr txBox="1"/>
            <p:nvPr/>
          </p:nvSpPr>
          <p:spPr>
            <a:xfrm>
              <a:off x="5194300" y="10922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Saving for retirement</a:t>
              </a:r>
            </a:p>
          </p:txBody>
        </p:sp>
        <p:sp>
          <p:nvSpPr>
            <p:cNvPr id="19" name="Shape 19"/>
            <p:cNvSpPr/>
            <p:nvPr/>
          </p:nvSpPr>
          <p:spPr>
            <a:xfrm>
              <a:off x="5194300" y="1270000"/>
              <a:ext cx="1049655" cy="254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Text 20"/>
            <p:cNvSpPr txBox="1"/>
            <p:nvPr/>
          </p:nvSpPr>
          <p:spPr>
            <a:xfrm>
              <a:off x="5194300" y="1270000"/>
              <a:ext cx="1049655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1" dirty="0">
                  <a:solidFill>
                    <a:srgbClr val="FFFFFF"/>
                  </a:solidFill>
                </a:rPr>
                <a:t>29% couldn't save</a:t>
              </a:r>
            </a:p>
          </p:txBody>
        </p:sp>
        <p:sp>
          <p:nvSpPr>
            <p:cNvPr id="21" name="Shape 21"/>
            <p:cNvSpPr/>
            <p:nvPr/>
          </p:nvSpPr>
          <p:spPr>
            <a:xfrm>
              <a:off x="6243955" y="1270000"/>
              <a:ext cx="615315" cy="2540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Text 22"/>
            <p:cNvSpPr txBox="1"/>
            <p:nvPr/>
          </p:nvSpPr>
          <p:spPr>
            <a:xfrm>
              <a:off x="6243955" y="1270000"/>
              <a:ext cx="615315" cy="254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1" dirty="0">
                  <a:solidFill>
                    <a:srgbClr val="FFFFFF"/>
                  </a:solidFill>
                </a:rPr>
                <a:t>17% less</a:t>
              </a:r>
            </a:p>
          </p:txBody>
        </p:sp>
        <p:sp>
          <p:nvSpPr>
            <p:cNvPr id="23" name="Shape 23"/>
            <p:cNvSpPr/>
            <p:nvPr/>
          </p:nvSpPr>
          <p:spPr>
            <a:xfrm>
              <a:off x="6859270" y="1270000"/>
              <a:ext cx="1954530" cy="2540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Text 24"/>
            <p:cNvSpPr txBox="1"/>
            <p:nvPr/>
          </p:nvSpPr>
          <p:spPr>
            <a:xfrm>
              <a:off x="5194300" y="1574800"/>
              <a:ext cx="3619500" cy="127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17% saved less than planned because caring reduced their working hours</a:t>
              </a:r>
            </a:p>
          </p:txBody>
        </p:sp>
        <p:sp>
          <p:nvSpPr>
            <p:cNvPr id="25" name="Shape 25"/>
            <p:cNvSpPr/>
            <p:nvPr/>
          </p:nvSpPr>
          <p:spPr>
            <a:xfrm>
              <a:off x="5194300" y="1778000"/>
              <a:ext cx="3619500" cy="6350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Text 26"/>
            <p:cNvSpPr txBox="1"/>
            <p:nvPr/>
          </p:nvSpPr>
          <p:spPr>
            <a:xfrm>
              <a:off x="5194300" y="1828800"/>
              <a:ext cx="3619500" cy="1397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1" dirty="0">
                  <a:solidFill>
                    <a:srgbClr val="3D3459"/>
                  </a:solidFill>
                </a:rPr>
                <a:t>Unable to save for retirement, by group</a:t>
              </a:r>
            </a:p>
          </p:txBody>
        </p:sp>
        <p:sp>
          <p:nvSpPr>
            <p:cNvPr id="27" name="Text 27"/>
            <p:cNvSpPr txBox="1"/>
            <p:nvPr/>
          </p:nvSpPr>
          <p:spPr>
            <a:xfrm>
              <a:off x="5194300" y="2032000"/>
              <a:ext cx="9398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Parent carers</a:t>
              </a:r>
            </a:p>
          </p:txBody>
        </p:sp>
        <p:sp>
          <p:nvSpPr>
            <p:cNvPr id="28" name="Shape 28"/>
            <p:cNvSpPr/>
            <p:nvPr/>
          </p:nvSpPr>
          <p:spPr>
            <a:xfrm>
              <a:off x="6134100" y="2063750"/>
              <a:ext cx="22987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Shape 29"/>
            <p:cNvSpPr/>
            <p:nvPr/>
          </p:nvSpPr>
          <p:spPr>
            <a:xfrm>
              <a:off x="6134100" y="2063750"/>
              <a:ext cx="896493" cy="889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30"/>
            <p:cNvSpPr txBox="1"/>
            <p:nvPr/>
          </p:nvSpPr>
          <p:spPr>
            <a:xfrm>
              <a:off x="8483600" y="20320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473678"/>
                  </a:solidFill>
                </a:rPr>
                <a:t>39%</a:t>
              </a:r>
            </a:p>
          </p:txBody>
        </p:sp>
        <p:sp>
          <p:nvSpPr>
            <p:cNvPr id="31" name="Text 31"/>
            <p:cNvSpPr txBox="1"/>
            <p:nvPr/>
          </p:nvSpPr>
          <p:spPr>
            <a:xfrm>
              <a:off x="5194300" y="2247900"/>
              <a:ext cx="9398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Disability/health</a:t>
              </a:r>
            </a:p>
          </p:txBody>
        </p:sp>
        <p:sp>
          <p:nvSpPr>
            <p:cNvPr id="32" name="Shape 32"/>
            <p:cNvSpPr/>
            <p:nvPr/>
          </p:nvSpPr>
          <p:spPr>
            <a:xfrm>
              <a:off x="6134100" y="2279650"/>
              <a:ext cx="22987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33"/>
            <p:cNvSpPr/>
            <p:nvPr/>
          </p:nvSpPr>
          <p:spPr>
            <a:xfrm>
              <a:off x="6134100" y="2279650"/>
              <a:ext cx="758571" cy="889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34"/>
            <p:cNvSpPr txBox="1"/>
            <p:nvPr/>
          </p:nvSpPr>
          <p:spPr>
            <a:xfrm>
              <a:off x="8483600" y="22479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33%</a:t>
              </a:r>
            </a:p>
          </p:txBody>
        </p:sp>
        <p:sp>
          <p:nvSpPr>
            <p:cNvPr id="35" name="Text 35"/>
            <p:cNvSpPr txBox="1"/>
            <p:nvPr/>
          </p:nvSpPr>
          <p:spPr>
            <a:xfrm>
              <a:off x="5194300" y="2463800"/>
              <a:ext cx="9398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All carers</a:t>
              </a:r>
            </a:p>
          </p:txBody>
        </p:sp>
        <p:sp>
          <p:nvSpPr>
            <p:cNvPr id="36" name="Shape 36"/>
            <p:cNvSpPr/>
            <p:nvPr/>
          </p:nvSpPr>
          <p:spPr>
            <a:xfrm>
              <a:off x="6134100" y="2495550"/>
              <a:ext cx="2298700" cy="88900"/>
            </a:xfrm>
            <a:prstGeom prst="rect">
              <a:avLst/>
            </a:prstGeom>
            <a:solidFill>
              <a:srgbClr val="E4E1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Shape 37"/>
            <p:cNvSpPr/>
            <p:nvPr/>
          </p:nvSpPr>
          <p:spPr>
            <a:xfrm>
              <a:off x="6134100" y="2495550"/>
              <a:ext cx="666623" cy="88900"/>
            </a:xfrm>
            <a:prstGeom prst="rect">
              <a:avLst/>
            </a:prstGeom>
            <a:solidFill>
              <a:srgbClr val="6B6880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38"/>
            <p:cNvSpPr txBox="1"/>
            <p:nvPr/>
          </p:nvSpPr>
          <p:spPr>
            <a:xfrm>
              <a:off x="8483600" y="2463800"/>
              <a:ext cx="3302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3D3459"/>
                  </a:solidFill>
                </a:rPr>
                <a:t>29%</a:t>
              </a:r>
            </a:p>
          </p:txBody>
        </p:sp>
        <p:sp>
          <p:nvSpPr>
            <p:cNvPr id="39" name="Shape 39"/>
            <p:cNvSpPr/>
            <p:nvPr/>
          </p:nvSpPr>
          <p:spPr>
            <a:xfrm>
              <a:off x="3365500" y="2768600"/>
              <a:ext cx="1765300" cy="660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Shape 40"/>
            <p:cNvSpPr/>
            <p:nvPr/>
          </p:nvSpPr>
          <p:spPr>
            <a:xfrm>
              <a:off x="3365500" y="2768600"/>
              <a:ext cx="1765300" cy="381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41"/>
            <p:cNvSpPr txBox="1"/>
            <p:nvPr/>
          </p:nvSpPr>
          <p:spPr>
            <a:xfrm>
              <a:off x="3479800" y="2806700"/>
              <a:ext cx="5334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700" b="1" dirty="0">
                  <a:solidFill>
                    <a:srgbClr val="473678"/>
                  </a:solidFill>
                </a:rPr>
                <a:t>36%</a:t>
              </a:r>
            </a:p>
          </p:txBody>
        </p:sp>
        <p:sp>
          <p:nvSpPr>
            <p:cNvPr id="42" name="Text 42"/>
            <p:cNvSpPr txBox="1"/>
            <p:nvPr/>
          </p:nvSpPr>
          <p:spPr>
            <a:xfrm>
              <a:off x="4025900" y="2806700"/>
              <a:ext cx="10033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3D3459"/>
                  </a:solidFill>
                </a:rPr>
                <a:t>said they were </a:t>
              </a:r>
              <a:r>
                <a:rPr lang="en-NZ" sz="750" b="1" dirty="0">
                  <a:solidFill>
                    <a:srgbClr val="473678"/>
                  </a:solidFill>
                </a:rPr>
                <a:t>focused on the person they care for</a:t>
              </a:r>
              <a:r>
                <a:rPr lang="en-NZ" sz="750" b="0" dirty="0">
                  <a:solidFill>
                    <a:srgbClr val="3D3459"/>
                  </a:solidFill>
                </a:rPr>
                <a:t>, not their own needs</a:t>
              </a:r>
            </a:p>
          </p:txBody>
        </p:sp>
        <p:sp>
          <p:nvSpPr>
            <p:cNvPr id="43" name="Shape 43"/>
            <p:cNvSpPr/>
            <p:nvPr/>
          </p:nvSpPr>
          <p:spPr>
            <a:xfrm>
              <a:off x="5207000" y="2768600"/>
              <a:ext cx="1765300" cy="660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Shape 44"/>
            <p:cNvSpPr/>
            <p:nvPr/>
          </p:nvSpPr>
          <p:spPr>
            <a:xfrm>
              <a:off x="5207000" y="2768600"/>
              <a:ext cx="1765300" cy="381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Text 45"/>
            <p:cNvSpPr txBox="1"/>
            <p:nvPr/>
          </p:nvSpPr>
          <p:spPr>
            <a:xfrm>
              <a:off x="5321300" y="2806700"/>
              <a:ext cx="5334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700" b="1" dirty="0">
                  <a:solidFill>
                    <a:srgbClr val="4772AB"/>
                  </a:solidFill>
                </a:rPr>
                <a:t>50%</a:t>
              </a:r>
            </a:p>
          </p:txBody>
        </p:sp>
        <p:sp>
          <p:nvSpPr>
            <p:cNvPr id="46" name="Text 46"/>
            <p:cNvSpPr txBox="1"/>
            <p:nvPr/>
          </p:nvSpPr>
          <p:spPr>
            <a:xfrm>
              <a:off x="5867400" y="2806700"/>
              <a:ext cx="10033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3D3459"/>
                  </a:solidFill>
                </a:rPr>
                <a:t>said </a:t>
              </a:r>
              <a:r>
                <a:rPr lang="en-NZ" sz="750" b="1" dirty="0">
                  <a:solidFill>
                    <a:srgbClr val="4772AB"/>
                  </a:solidFill>
                </a:rPr>
                <a:t>their ability to care wasn't assessed</a:t>
              </a:r>
              <a:r>
                <a:rPr lang="en-NZ" sz="750" b="0" dirty="0">
                  <a:solidFill>
                    <a:srgbClr val="3D3459"/>
                  </a:solidFill>
                </a:rPr>
                <a:t> in the needs assessment</a:t>
              </a:r>
            </a:p>
          </p:txBody>
        </p:sp>
        <p:sp>
          <p:nvSpPr>
            <p:cNvPr id="47" name="Shape 47"/>
            <p:cNvSpPr/>
            <p:nvPr/>
          </p:nvSpPr>
          <p:spPr>
            <a:xfrm>
              <a:off x="7048500" y="2768600"/>
              <a:ext cx="1765300" cy="6604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Shape 48"/>
            <p:cNvSpPr/>
            <p:nvPr/>
          </p:nvSpPr>
          <p:spPr>
            <a:xfrm>
              <a:off x="7048500" y="2768600"/>
              <a:ext cx="1765300" cy="381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49"/>
            <p:cNvSpPr txBox="1"/>
            <p:nvPr/>
          </p:nvSpPr>
          <p:spPr>
            <a:xfrm>
              <a:off x="7162800" y="2806700"/>
              <a:ext cx="5334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700" b="1" dirty="0">
                  <a:solidFill>
                    <a:srgbClr val="006BA8"/>
                  </a:solidFill>
                </a:rPr>
                <a:t>19%</a:t>
              </a:r>
            </a:p>
          </p:txBody>
        </p:sp>
        <p:sp>
          <p:nvSpPr>
            <p:cNvPr id="50" name="Text 50"/>
            <p:cNvSpPr txBox="1"/>
            <p:nvPr/>
          </p:nvSpPr>
          <p:spPr>
            <a:xfrm>
              <a:off x="7708900" y="2806700"/>
              <a:ext cx="1003300" cy="6223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50" b="0" dirty="0">
                  <a:solidFill>
                    <a:srgbClr val="3D3459"/>
                  </a:solidFill>
                </a:rPr>
                <a:t>of older carers </a:t>
              </a:r>
              <a:r>
                <a:rPr lang="en-NZ" sz="750" b="1" dirty="0">
                  <a:solidFill>
                    <a:srgbClr val="006BA8"/>
                  </a:solidFill>
                </a:rPr>
                <a:t>drew on KiwiSaver or savings early</a:t>
              </a:r>
            </a:p>
          </p:txBody>
        </p:sp>
        <p:sp>
          <p:nvSpPr>
            <p:cNvPr id="51" name="Shape 51"/>
            <p:cNvSpPr/>
            <p:nvPr/>
          </p:nvSpPr>
          <p:spPr>
            <a:xfrm>
              <a:off x="3365500" y="3556000"/>
              <a:ext cx="5448300" cy="9525"/>
            </a:xfrm>
            <a:prstGeom prst="rect">
              <a:avLst/>
            </a:prstGeom>
            <a:solidFill>
              <a:srgbClr val="D9D3EE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Text 52"/>
            <p:cNvSpPr txBox="1"/>
            <p:nvPr/>
          </p:nvSpPr>
          <p:spPr>
            <a:xfrm>
              <a:off x="3365500" y="3632200"/>
              <a:ext cx="5448300" cy="152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900" b="1" dirty="0">
                  <a:solidFill>
                    <a:srgbClr val="473678"/>
                  </a:solidFill>
                </a:rPr>
                <a:t>In carers' words</a:t>
              </a:r>
            </a:p>
          </p:txBody>
        </p:sp>
        <p:sp>
          <p:nvSpPr>
            <p:cNvPr id="53" name="Shape 53"/>
            <p:cNvSpPr/>
            <p:nvPr/>
          </p:nvSpPr>
          <p:spPr>
            <a:xfrm>
              <a:off x="3365500" y="3860800"/>
              <a:ext cx="2717800" cy="12700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 54"/>
            <p:cNvSpPr txBox="1"/>
            <p:nvPr/>
          </p:nvSpPr>
          <p:spPr>
            <a:xfrm>
              <a:off x="3517900" y="3860800"/>
              <a:ext cx="381000" cy="330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30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55" name="Text 55"/>
            <p:cNvSpPr txBox="1"/>
            <p:nvPr/>
          </p:nvSpPr>
          <p:spPr>
            <a:xfrm>
              <a:off x="3517900" y="4191000"/>
              <a:ext cx="2463800" cy="889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50" b="0" dirty="0">
                  <a:solidFill>
                    <a:srgbClr val="FFFFFF"/>
                  </a:solidFill>
                </a:rPr>
                <a:t>The government assumes [carers] have the skills, education, and desire to care just because we are related. </a:t>
              </a:r>
              <a:r>
                <a:rPr lang="en-NZ" sz="850" b="1" dirty="0">
                  <a:solidFill>
                    <a:srgbClr val="00E7EC"/>
                  </a:solidFill>
                </a:rPr>
                <a:t>I would welcome support around who will care for me and those I currently care for, when I no longer can.</a:t>
              </a:r>
            </a:p>
          </p:txBody>
        </p:sp>
        <p:sp>
          <p:nvSpPr>
            <p:cNvPr id="56" name="Shape 56"/>
            <p:cNvSpPr/>
            <p:nvPr/>
          </p:nvSpPr>
          <p:spPr>
            <a:xfrm>
              <a:off x="6210300" y="3860800"/>
              <a:ext cx="2603500" cy="5842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Shape 57"/>
            <p:cNvSpPr/>
            <p:nvPr/>
          </p:nvSpPr>
          <p:spPr>
            <a:xfrm>
              <a:off x="6210300" y="3860800"/>
              <a:ext cx="44450" cy="5842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Text 58"/>
            <p:cNvSpPr txBox="1"/>
            <p:nvPr/>
          </p:nvSpPr>
          <p:spPr>
            <a:xfrm>
              <a:off x="6350000" y="39116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72AB"/>
                  </a:solidFill>
                </a:rPr>
                <a:t>“</a:t>
              </a:r>
            </a:p>
          </p:txBody>
        </p:sp>
        <p:sp>
          <p:nvSpPr>
            <p:cNvPr id="59" name="Text 59"/>
            <p:cNvSpPr txBox="1"/>
            <p:nvPr/>
          </p:nvSpPr>
          <p:spPr>
            <a:xfrm>
              <a:off x="6350000" y="4089400"/>
              <a:ext cx="2336800" cy="304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1" dirty="0">
                  <a:solidFill>
                    <a:srgbClr val="4772AB"/>
                  </a:solidFill>
                </a:rPr>
                <a:t>I have no plan</a:t>
              </a:r>
              <a:r>
                <a:rPr lang="en-NZ" sz="800" b="0" dirty="0">
                  <a:solidFill>
                    <a:srgbClr val="3D3459"/>
                  </a:solidFill>
                </a:rPr>
                <a:t>, I have to live in the here and now and hope that one day you will be able to go back to work.</a:t>
              </a:r>
            </a:p>
          </p:txBody>
        </p:sp>
        <p:sp>
          <p:nvSpPr>
            <p:cNvPr id="60" name="Shape 60"/>
            <p:cNvSpPr/>
            <p:nvPr/>
          </p:nvSpPr>
          <p:spPr>
            <a:xfrm>
              <a:off x="6210300" y="4521200"/>
              <a:ext cx="2603500" cy="609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Shape 61"/>
            <p:cNvSpPr/>
            <p:nvPr/>
          </p:nvSpPr>
          <p:spPr>
            <a:xfrm>
              <a:off x="6210300" y="4521200"/>
              <a:ext cx="44450" cy="609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Text 62"/>
            <p:cNvSpPr txBox="1"/>
            <p:nvPr/>
          </p:nvSpPr>
          <p:spPr>
            <a:xfrm>
              <a:off x="6350000" y="45720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63" name="Text 63"/>
            <p:cNvSpPr txBox="1"/>
            <p:nvPr/>
          </p:nvSpPr>
          <p:spPr>
            <a:xfrm>
              <a:off x="6350000" y="4749800"/>
              <a:ext cx="2336800" cy="330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Even for me living [as a carer] with Mum, I </a:t>
              </a:r>
              <a:r>
                <a:rPr lang="en-NZ" sz="800" b="1" dirty="0">
                  <a:solidFill>
                    <a:srgbClr val="006BA8"/>
                  </a:solidFill>
                </a:rPr>
                <a:t>hadn't realised what my future looks like</a:t>
              </a:r>
              <a:r>
                <a:rPr lang="en-NZ" sz="800" b="0" dirty="0">
                  <a:solidFill>
                    <a:srgbClr val="3D3459"/>
                  </a:solidFill>
                </a:rPr>
                <a:t> as her carer until seeing all the questions [in this survey].</a:t>
              </a:r>
            </a:p>
          </p:txBody>
        </p:sp>
        <p:sp>
          <p:nvSpPr>
            <p:cNvPr id="64" name="Shape 64"/>
            <p:cNvSpPr/>
            <p:nvPr/>
          </p:nvSpPr>
          <p:spPr>
            <a:xfrm>
              <a:off x="3365500" y="5232400"/>
              <a:ext cx="1778000" cy="1117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Shape 65"/>
            <p:cNvSpPr/>
            <p:nvPr/>
          </p:nvSpPr>
          <p:spPr>
            <a:xfrm>
              <a:off x="3365500" y="5232400"/>
              <a:ext cx="44450" cy="1117600"/>
            </a:xfrm>
            <a:prstGeom prst="rect">
              <a:avLst/>
            </a:prstGeom>
            <a:solidFill>
              <a:srgbClr val="47367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Text 66"/>
            <p:cNvSpPr txBox="1"/>
            <p:nvPr/>
          </p:nvSpPr>
          <p:spPr>
            <a:xfrm>
              <a:off x="3505200" y="5283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473678"/>
                  </a:solidFill>
                </a:rPr>
                <a:t>“</a:t>
              </a:r>
            </a:p>
          </p:txBody>
        </p:sp>
        <p:sp>
          <p:nvSpPr>
            <p:cNvPr id="67" name="Text 67"/>
            <p:cNvSpPr txBox="1"/>
            <p:nvPr/>
          </p:nvSpPr>
          <p:spPr>
            <a:xfrm>
              <a:off x="3505200" y="5461000"/>
              <a:ext cx="1511300" cy="838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I'm </a:t>
              </a:r>
              <a:r>
                <a:rPr lang="en-NZ" sz="800" b="1" dirty="0">
                  <a:solidFill>
                    <a:srgbClr val="473678"/>
                  </a:solidFill>
                </a:rPr>
                <a:t>uncertain how to plan for my retirement</a:t>
              </a:r>
              <a:r>
                <a:rPr lang="en-NZ" sz="800" b="0" dirty="0">
                  <a:solidFill>
                    <a:srgbClr val="3D3459"/>
                  </a:solidFill>
                </a:rPr>
                <a:t> let alone the care that my daughter will be able to have in the future.</a:t>
              </a:r>
            </a:p>
          </p:txBody>
        </p:sp>
        <p:sp>
          <p:nvSpPr>
            <p:cNvPr id="68" name="Shape 68"/>
            <p:cNvSpPr/>
            <p:nvPr/>
          </p:nvSpPr>
          <p:spPr>
            <a:xfrm>
              <a:off x="5219700" y="5232400"/>
              <a:ext cx="1879600" cy="1117600"/>
            </a:xfrm>
            <a:prstGeom prst="rect">
              <a:avLst/>
            </a:prstGeom>
            <a:solidFill>
              <a:srgbClr val="4772AB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" name="Text 69"/>
            <p:cNvSpPr txBox="1"/>
            <p:nvPr/>
          </p:nvSpPr>
          <p:spPr>
            <a:xfrm>
              <a:off x="5359400" y="5283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E7EC"/>
                  </a:solidFill>
                </a:rPr>
                <a:t>“</a:t>
              </a:r>
            </a:p>
          </p:txBody>
        </p:sp>
        <p:sp>
          <p:nvSpPr>
            <p:cNvPr id="70" name="Text 70"/>
            <p:cNvSpPr txBox="1"/>
            <p:nvPr/>
          </p:nvSpPr>
          <p:spPr>
            <a:xfrm>
              <a:off x="5359400" y="5461000"/>
              <a:ext cx="1612900" cy="838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FFFFFF"/>
                  </a:solidFill>
                </a:rPr>
                <a:t>I would like to prepare for now and in the future health needs for myself but </a:t>
              </a:r>
              <a:r>
                <a:rPr lang="en-NZ" sz="800" b="1" dirty="0">
                  <a:solidFill>
                    <a:srgbClr val="FFFFFF"/>
                  </a:solidFill>
                </a:rPr>
                <a:t>I can't afford to</a:t>
              </a:r>
              <a:r>
                <a:rPr lang="en-NZ" sz="800" b="0" dirty="0">
                  <a:solidFill>
                    <a:srgbClr val="FFFFFF"/>
                  </a:solidFill>
                </a:rPr>
                <a:t>. It's hard enough just paying for our children's supplement regime and supporting their care let alone anything to do with my self.</a:t>
              </a:r>
            </a:p>
          </p:txBody>
        </p:sp>
        <p:sp>
          <p:nvSpPr>
            <p:cNvPr id="71" name="Shape 71"/>
            <p:cNvSpPr/>
            <p:nvPr/>
          </p:nvSpPr>
          <p:spPr>
            <a:xfrm>
              <a:off x="7175500" y="5232400"/>
              <a:ext cx="1638300" cy="1117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4E1EE"/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" name="Shape 72"/>
            <p:cNvSpPr/>
            <p:nvPr/>
          </p:nvSpPr>
          <p:spPr>
            <a:xfrm>
              <a:off x="7175500" y="5232400"/>
              <a:ext cx="44450" cy="1117600"/>
            </a:xfrm>
            <a:prstGeom prst="rect">
              <a:avLst/>
            </a:prstGeom>
            <a:solidFill>
              <a:srgbClr val="006BA8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" name="Text 73"/>
            <p:cNvSpPr txBox="1"/>
            <p:nvPr/>
          </p:nvSpPr>
          <p:spPr>
            <a:xfrm>
              <a:off x="7315200" y="5283200"/>
              <a:ext cx="2540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1600" b="1" dirty="0">
                  <a:solidFill>
                    <a:srgbClr val="006BA8"/>
                  </a:solidFill>
                </a:rPr>
                <a:t>“</a:t>
              </a:r>
            </a:p>
          </p:txBody>
        </p:sp>
        <p:sp>
          <p:nvSpPr>
            <p:cNvPr id="74" name="Text 74"/>
            <p:cNvSpPr txBox="1"/>
            <p:nvPr/>
          </p:nvSpPr>
          <p:spPr>
            <a:xfrm>
              <a:off x="7315200" y="5461000"/>
              <a:ext cx="1371600" cy="838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800" b="0" dirty="0">
                  <a:solidFill>
                    <a:srgbClr val="3D3459"/>
                  </a:solidFill>
                </a:rPr>
                <a:t>The impact of long term caring and a lack of support/respite... I was and am still very depressed, anxious and </a:t>
              </a:r>
              <a:r>
                <a:rPr lang="en-NZ" sz="800" b="1" dirty="0">
                  <a:solidFill>
                    <a:srgbClr val="006BA8"/>
                  </a:solidFill>
                </a:rPr>
                <a:t>worried about the future</a:t>
              </a:r>
              <a:r>
                <a:rPr lang="en-NZ" sz="800" b="0" dirty="0">
                  <a:solidFill>
                    <a:srgbClr val="3D3459"/>
                  </a:solidFill>
                </a:rPr>
                <a:t>.</a:t>
              </a:r>
            </a:p>
          </p:txBody>
        </p:sp>
        <p:sp>
          <p:nvSpPr>
            <p:cNvPr id="75" name="Text 75"/>
            <p:cNvSpPr txBox="1"/>
            <p:nvPr/>
          </p:nvSpPr>
          <p:spPr>
            <a:xfrm>
              <a:off x="3365500" y="6426200"/>
              <a:ext cx="5448300" cy="114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3000"/>
                </a:lnSpc>
                <a:spcAft>
                  <a:spcPts val="0"/>
                </a:spcAft>
              </a:pPr>
              <a:r>
                <a:rPr lang="en-NZ" sz="700" b="0" dirty="0">
                  <a:solidFill>
                    <a:srgbClr val="6B6880"/>
                  </a:solidFill>
                </a:rPr>
                <a:t>Verbatim carer responses. Source: Synergia, State of Caring Report Two, 2026.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2801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Synergia">
      <a:dk1>
        <a:srgbClr val="504F57"/>
      </a:dk1>
      <a:lt1>
        <a:srgbClr val="FFFFFF"/>
      </a:lt1>
      <a:dk2>
        <a:srgbClr val="473678"/>
      </a:dk2>
      <a:lt2>
        <a:srgbClr val="E7E6E6"/>
      </a:lt2>
      <a:accent1>
        <a:srgbClr val="00BBDA"/>
      </a:accent1>
      <a:accent2>
        <a:srgbClr val="1786B7"/>
      </a:accent2>
      <a:accent3>
        <a:srgbClr val="A5E0C5"/>
      </a:accent3>
      <a:accent4>
        <a:srgbClr val="71B020"/>
      </a:accent4>
      <a:accent5>
        <a:srgbClr val="B6B8FF"/>
      </a:accent5>
      <a:accent6>
        <a:srgbClr val="00A997"/>
      </a:accent6>
      <a:hlink>
        <a:srgbClr val="01BBDA"/>
      </a:hlink>
      <a:folHlink>
        <a:srgbClr val="B6B8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D3B4736-04D5-4F5D-97D6-F1BB6E4447FA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dff2eadc-1955-4b49-abf8-ccd657e59be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3537</Words>
  <Application>Microsoft Macintosh PowerPoint</Application>
  <PresentationFormat>Widescreen</PresentationFormat>
  <Paragraphs>542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1_Office Theme</vt:lpstr>
      <vt:lpstr>State of caring in NZ: Report Two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Appleton</dc:creator>
  <cp:lastModifiedBy>Laurie Hilsgen</cp:lastModifiedBy>
  <cp:revision>2</cp:revision>
  <dcterms:created xsi:type="dcterms:W3CDTF">2026-10-19T23:59:29Z</dcterms:created>
  <dcterms:modified xsi:type="dcterms:W3CDTF">2026-10-20T21:32:46Z</dcterms:modified>
</cp:coreProperties>
</file>